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71" r:id="rId3"/>
    <p:sldId id="258" r:id="rId4"/>
    <p:sldId id="259" r:id="rId5"/>
    <p:sldId id="272" r:id="rId6"/>
    <p:sldId id="273" r:id="rId7"/>
    <p:sldId id="263" r:id="rId8"/>
    <p:sldId id="261" r:id="rId9"/>
    <p:sldId id="264" r:id="rId10"/>
    <p:sldId id="262" r:id="rId11"/>
    <p:sldId id="276" r:id="rId12"/>
    <p:sldId id="283" r:id="rId13"/>
    <p:sldId id="284" r:id="rId14"/>
    <p:sldId id="285" r:id="rId15"/>
    <p:sldId id="267" r:id="rId16"/>
    <p:sldId id="266" r:id="rId17"/>
    <p:sldId id="277" r:id="rId18"/>
    <p:sldId id="279" r:id="rId19"/>
    <p:sldId id="280" r:id="rId20"/>
    <p:sldId id="281" r:id="rId21"/>
    <p:sldId id="282" r:id="rId22"/>
    <p:sldId id="268" r:id="rId23"/>
    <p:sldId id="269" r:id="rId24"/>
    <p:sldId id="274"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419C"/>
    <a:srgbClr val="8BB1F5"/>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4" d="100"/>
          <a:sy n="84" d="100"/>
        </p:scale>
        <p:origin x="4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5.png>
</file>

<file path=ppt/media/image17.png>
</file>

<file path=ppt/media/image18.png>
</file>

<file path=ppt/media/image19.png>
</file>

<file path=ppt/media/image2.png>
</file>

<file path=ppt/media/image21.png>
</file>

<file path=ppt/media/image22.png>
</file>

<file path=ppt/media/image23.png>
</file>

<file path=ppt/media/image24.png>
</file>

<file path=ppt/media/image29.png>
</file>

<file path=ppt/media/image3.png>
</file>

<file path=ppt/media/image30.png>
</file>

<file path=ppt/media/image4.jpg>
</file>

<file path=ppt/media/image5.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F6E05E-52B5-4625-ABB7-1F4EC794EF7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D75677F-7635-44EC-A97C-8C3B813E38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28E4A0C-9FC3-47D7-9BCF-018793EBB25E}"/>
              </a:ext>
            </a:extLst>
          </p:cNvPr>
          <p:cNvSpPr>
            <a:spLocks noGrp="1"/>
          </p:cNvSpPr>
          <p:nvPr>
            <p:ph type="dt" sz="half" idx="10"/>
          </p:nvPr>
        </p:nvSpPr>
        <p:spPr/>
        <p:txBody>
          <a:bodyPr/>
          <a:lstStyle/>
          <a:p>
            <a:fld id="{7F0F844C-7A6C-4488-A0D0-CF56F3AA2AF9}" type="datetimeFigureOut">
              <a:rPr lang="zh-CN" altLang="en-US" smtClean="0"/>
              <a:t>2020/10/16</a:t>
            </a:fld>
            <a:endParaRPr lang="zh-CN" altLang="en-US"/>
          </a:p>
        </p:txBody>
      </p:sp>
      <p:sp>
        <p:nvSpPr>
          <p:cNvPr id="5" name="页脚占位符 4">
            <a:extLst>
              <a:ext uri="{FF2B5EF4-FFF2-40B4-BE49-F238E27FC236}">
                <a16:creationId xmlns:a16="http://schemas.microsoft.com/office/drawing/2014/main" id="{8408DECE-E51C-49DD-899F-EED93F615BB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05091B3-F7D0-46C6-90DD-9AC4C473B655}"/>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3731778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41A04A-F744-4531-A0B8-7034E8E655E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AE94B45-1139-4BC0-AAE7-277BF8382FA0}"/>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FF30A07-23CD-4943-BA20-1D35A80AB62F}"/>
              </a:ext>
            </a:extLst>
          </p:cNvPr>
          <p:cNvSpPr>
            <a:spLocks noGrp="1"/>
          </p:cNvSpPr>
          <p:nvPr>
            <p:ph type="dt" sz="half" idx="10"/>
          </p:nvPr>
        </p:nvSpPr>
        <p:spPr/>
        <p:txBody>
          <a:bodyPr/>
          <a:lstStyle/>
          <a:p>
            <a:fld id="{7F0F844C-7A6C-4488-A0D0-CF56F3AA2AF9}" type="datetimeFigureOut">
              <a:rPr lang="zh-CN" altLang="en-US" smtClean="0"/>
              <a:t>2020/10/16</a:t>
            </a:fld>
            <a:endParaRPr lang="zh-CN" altLang="en-US"/>
          </a:p>
        </p:txBody>
      </p:sp>
      <p:sp>
        <p:nvSpPr>
          <p:cNvPr id="5" name="页脚占位符 4">
            <a:extLst>
              <a:ext uri="{FF2B5EF4-FFF2-40B4-BE49-F238E27FC236}">
                <a16:creationId xmlns:a16="http://schemas.microsoft.com/office/drawing/2014/main" id="{AFBEA0C3-03E4-45DF-BC22-9AB996D9D16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2638B20-44A6-4070-B6C9-2A2D87EAE379}"/>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1205066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BDA55A5-D5C0-4060-9405-44EDCDEA48D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C8539D7-2569-4D61-8D76-2BD534ABE719}"/>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8E4A145-D699-4561-AF0F-9644CB4D31B2}"/>
              </a:ext>
            </a:extLst>
          </p:cNvPr>
          <p:cNvSpPr>
            <a:spLocks noGrp="1"/>
          </p:cNvSpPr>
          <p:nvPr>
            <p:ph type="dt" sz="half" idx="10"/>
          </p:nvPr>
        </p:nvSpPr>
        <p:spPr/>
        <p:txBody>
          <a:bodyPr/>
          <a:lstStyle/>
          <a:p>
            <a:fld id="{7F0F844C-7A6C-4488-A0D0-CF56F3AA2AF9}" type="datetimeFigureOut">
              <a:rPr lang="zh-CN" altLang="en-US" smtClean="0"/>
              <a:t>2020/10/16</a:t>
            </a:fld>
            <a:endParaRPr lang="zh-CN" altLang="en-US"/>
          </a:p>
        </p:txBody>
      </p:sp>
      <p:sp>
        <p:nvSpPr>
          <p:cNvPr id="5" name="页脚占位符 4">
            <a:extLst>
              <a:ext uri="{FF2B5EF4-FFF2-40B4-BE49-F238E27FC236}">
                <a16:creationId xmlns:a16="http://schemas.microsoft.com/office/drawing/2014/main" id="{6E1B8BCE-C7BA-4FBB-9FD6-E06839CB721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5018AB8-58BF-482E-B3A2-13096CF8BA37}"/>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2825931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DAEA10-A6D9-48DF-BD68-FC96BB794C5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ECA458B-D541-4FC6-B6E7-21BB9A383B14}"/>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7246532-078A-4FF5-AC58-BC8673E206DC}"/>
              </a:ext>
            </a:extLst>
          </p:cNvPr>
          <p:cNvSpPr>
            <a:spLocks noGrp="1"/>
          </p:cNvSpPr>
          <p:nvPr>
            <p:ph type="dt" sz="half" idx="10"/>
          </p:nvPr>
        </p:nvSpPr>
        <p:spPr/>
        <p:txBody>
          <a:bodyPr/>
          <a:lstStyle/>
          <a:p>
            <a:fld id="{7F0F844C-7A6C-4488-A0D0-CF56F3AA2AF9}" type="datetimeFigureOut">
              <a:rPr lang="zh-CN" altLang="en-US" smtClean="0"/>
              <a:t>2020/10/16</a:t>
            </a:fld>
            <a:endParaRPr lang="zh-CN" altLang="en-US"/>
          </a:p>
        </p:txBody>
      </p:sp>
      <p:sp>
        <p:nvSpPr>
          <p:cNvPr id="5" name="页脚占位符 4">
            <a:extLst>
              <a:ext uri="{FF2B5EF4-FFF2-40B4-BE49-F238E27FC236}">
                <a16:creationId xmlns:a16="http://schemas.microsoft.com/office/drawing/2014/main" id="{34BDF99F-1EF6-4155-8721-595E9066C5F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8CAB57F-9848-49A4-8FF8-16684D3B91C4}"/>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12352954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A9F9E6-88BB-4455-910F-3D8ACA91548B}"/>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C27EB83-5303-43DF-8364-FDBA843C16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25F273F8-B470-461B-B599-2CAD3A5BE695}"/>
              </a:ext>
            </a:extLst>
          </p:cNvPr>
          <p:cNvSpPr>
            <a:spLocks noGrp="1"/>
          </p:cNvSpPr>
          <p:nvPr>
            <p:ph type="dt" sz="half" idx="10"/>
          </p:nvPr>
        </p:nvSpPr>
        <p:spPr/>
        <p:txBody>
          <a:bodyPr/>
          <a:lstStyle/>
          <a:p>
            <a:fld id="{7F0F844C-7A6C-4488-A0D0-CF56F3AA2AF9}" type="datetimeFigureOut">
              <a:rPr lang="zh-CN" altLang="en-US" smtClean="0"/>
              <a:t>2020/10/16</a:t>
            </a:fld>
            <a:endParaRPr lang="zh-CN" altLang="en-US"/>
          </a:p>
        </p:txBody>
      </p:sp>
      <p:sp>
        <p:nvSpPr>
          <p:cNvPr id="5" name="页脚占位符 4">
            <a:extLst>
              <a:ext uri="{FF2B5EF4-FFF2-40B4-BE49-F238E27FC236}">
                <a16:creationId xmlns:a16="http://schemas.microsoft.com/office/drawing/2014/main" id="{C1F31E25-64C7-4064-80E5-5E5CC2AEF5E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84B0B67-C7E5-4F7D-80DA-41CAEC461054}"/>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1890879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CB4632-BB16-4575-98B7-22E9C6B2217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D858060-2AD2-4203-AE4F-2B5A94236508}"/>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670E25F4-423E-4C9D-8CB4-C03E5F7D3FA2}"/>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644FFA42-72B5-4B3C-8187-28CD66668C41}"/>
              </a:ext>
            </a:extLst>
          </p:cNvPr>
          <p:cNvSpPr>
            <a:spLocks noGrp="1"/>
          </p:cNvSpPr>
          <p:nvPr>
            <p:ph type="dt" sz="half" idx="10"/>
          </p:nvPr>
        </p:nvSpPr>
        <p:spPr/>
        <p:txBody>
          <a:bodyPr/>
          <a:lstStyle/>
          <a:p>
            <a:fld id="{7F0F844C-7A6C-4488-A0D0-CF56F3AA2AF9}" type="datetimeFigureOut">
              <a:rPr lang="zh-CN" altLang="en-US" smtClean="0"/>
              <a:t>2020/10/16</a:t>
            </a:fld>
            <a:endParaRPr lang="zh-CN" altLang="en-US"/>
          </a:p>
        </p:txBody>
      </p:sp>
      <p:sp>
        <p:nvSpPr>
          <p:cNvPr id="6" name="页脚占位符 5">
            <a:extLst>
              <a:ext uri="{FF2B5EF4-FFF2-40B4-BE49-F238E27FC236}">
                <a16:creationId xmlns:a16="http://schemas.microsoft.com/office/drawing/2014/main" id="{BAFB89B2-48DF-4A73-A68E-6D1ACC4BE04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B3C20BC-8414-4758-AF5F-B4C25037CAAA}"/>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2607237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1BBC04-E6E8-4AE1-AEC2-F9AA59321B6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3BA8245-7337-4C22-A0B1-7339FE1018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E2F3DDAB-98AB-42D6-8070-22029400CEC4}"/>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46D89A2C-8E7B-4B25-A7D9-FFB3C6D8A0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A8E2F303-5776-4BEC-8E5B-F86015AC2902}"/>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7B6AB277-8505-45B5-9497-CC1263F701C6}"/>
              </a:ext>
            </a:extLst>
          </p:cNvPr>
          <p:cNvSpPr>
            <a:spLocks noGrp="1"/>
          </p:cNvSpPr>
          <p:nvPr>
            <p:ph type="dt" sz="half" idx="10"/>
          </p:nvPr>
        </p:nvSpPr>
        <p:spPr/>
        <p:txBody>
          <a:bodyPr/>
          <a:lstStyle/>
          <a:p>
            <a:fld id="{7F0F844C-7A6C-4488-A0D0-CF56F3AA2AF9}" type="datetimeFigureOut">
              <a:rPr lang="zh-CN" altLang="en-US" smtClean="0"/>
              <a:t>2020/10/16</a:t>
            </a:fld>
            <a:endParaRPr lang="zh-CN" altLang="en-US"/>
          </a:p>
        </p:txBody>
      </p:sp>
      <p:sp>
        <p:nvSpPr>
          <p:cNvPr id="8" name="页脚占位符 7">
            <a:extLst>
              <a:ext uri="{FF2B5EF4-FFF2-40B4-BE49-F238E27FC236}">
                <a16:creationId xmlns:a16="http://schemas.microsoft.com/office/drawing/2014/main" id="{EC82DF99-26F8-4694-BEE9-297CC278BDB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9B2BF456-DB82-4FB5-A564-609B498C33A8}"/>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32476235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7F4337-BA5E-4F8D-9E7E-0419305C2A3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1ADA7BE4-7E09-4CD6-BEC2-8FD5660E5E69}"/>
              </a:ext>
            </a:extLst>
          </p:cNvPr>
          <p:cNvSpPr>
            <a:spLocks noGrp="1"/>
          </p:cNvSpPr>
          <p:nvPr>
            <p:ph type="dt" sz="half" idx="10"/>
          </p:nvPr>
        </p:nvSpPr>
        <p:spPr/>
        <p:txBody>
          <a:bodyPr/>
          <a:lstStyle/>
          <a:p>
            <a:fld id="{7F0F844C-7A6C-4488-A0D0-CF56F3AA2AF9}" type="datetimeFigureOut">
              <a:rPr lang="zh-CN" altLang="en-US" smtClean="0"/>
              <a:t>2020/10/16</a:t>
            </a:fld>
            <a:endParaRPr lang="zh-CN" altLang="en-US"/>
          </a:p>
        </p:txBody>
      </p:sp>
      <p:sp>
        <p:nvSpPr>
          <p:cNvPr id="4" name="页脚占位符 3">
            <a:extLst>
              <a:ext uri="{FF2B5EF4-FFF2-40B4-BE49-F238E27FC236}">
                <a16:creationId xmlns:a16="http://schemas.microsoft.com/office/drawing/2014/main" id="{825F89BE-FCCE-417A-B07E-D7285B88B38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BE0E315-D450-4CB0-A6E0-4C64146824BD}"/>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835702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746059C-502F-4005-BAA2-3157BAA7CC5F}"/>
              </a:ext>
            </a:extLst>
          </p:cNvPr>
          <p:cNvSpPr>
            <a:spLocks noGrp="1"/>
          </p:cNvSpPr>
          <p:nvPr>
            <p:ph type="dt" sz="half" idx="10"/>
          </p:nvPr>
        </p:nvSpPr>
        <p:spPr/>
        <p:txBody>
          <a:bodyPr/>
          <a:lstStyle/>
          <a:p>
            <a:fld id="{7F0F844C-7A6C-4488-A0D0-CF56F3AA2AF9}" type="datetimeFigureOut">
              <a:rPr lang="zh-CN" altLang="en-US" smtClean="0"/>
              <a:t>2020/10/16</a:t>
            </a:fld>
            <a:endParaRPr lang="zh-CN" altLang="en-US"/>
          </a:p>
        </p:txBody>
      </p:sp>
      <p:sp>
        <p:nvSpPr>
          <p:cNvPr id="3" name="页脚占位符 2">
            <a:extLst>
              <a:ext uri="{FF2B5EF4-FFF2-40B4-BE49-F238E27FC236}">
                <a16:creationId xmlns:a16="http://schemas.microsoft.com/office/drawing/2014/main" id="{81070C50-4DAE-4B11-908E-DE2C32839C2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36CAD2E-D4B5-4667-8ECD-F47E666DC4EC}"/>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2885033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1D0E21-929A-4B4A-8A88-C3348881485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A05BF6F-5C53-4E93-B7A8-00DA3329B3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8A455F1B-2E97-414D-AAD3-4BE9BB8B39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0C7E1D70-78ED-4DBD-9C3F-7AAA7D7F1262}"/>
              </a:ext>
            </a:extLst>
          </p:cNvPr>
          <p:cNvSpPr>
            <a:spLocks noGrp="1"/>
          </p:cNvSpPr>
          <p:nvPr>
            <p:ph type="dt" sz="half" idx="10"/>
          </p:nvPr>
        </p:nvSpPr>
        <p:spPr/>
        <p:txBody>
          <a:bodyPr/>
          <a:lstStyle/>
          <a:p>
            <a:fld id="{7F0F844C-7A6C-4488-A0D0-CF56F3AA2AF9}" type="datetimeFigureOut">
              <a:rPr lang="zh-CN" altLang="en-US" smtClean="0"/>
              <a:t>2020/10/16</a:t>
            </a:fld>
            <a:endParaRPr lang="zh-CN" altLang="en-US"/>
          </a:p>
        </p:txBody>
      </p:sp>
      <p:sp>
        <p:nvSpPr>
          <p:cNvPr id="6" name="页脚占位符 5">
            <a:extLst>
              <a:ext uri="{FF2B5EF4-FFF2-40B4-BE49-F238E27FC236}">
                <a16:creationId xmlns:a16="http://schemas.microsoft.com/office/drawing/2014/main" id="{356E9B15-A247-47EB-8AF8-08E1658FFB5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D9AEF42-B0E6-4AB4-98BE-08D42CC2B981}"/>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1022432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5817F5-5286-47BA-A0A6-3191D549579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0DB0E03-42C2-4E14-8ACE-0F7C58EAF8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F89A61B-847A-4938-94FC-AC9FD9FDCB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A90EB467-2F8F-48B7-8ED1-12D7DBB7EAAF}"/>
              </a:ext>
            </a:extLst>
          </p:cNvPr>
          <p:cNvSpPr>
            <a:spLocks noGrp="1"/>
          </p:cNvSpPr>
          <p:nvPr>
            <p:ph type="dt" sz="half" idx="10"/>
          </p:nvPr>
        </p:nvSpPr>
        <p:spPr/>
        <p:txBody>
          <a:bodyPr/>
          <a:lstStyle/>
          <a:p>
            <a:fld id="{7F0F844C-7A6C-4488-A0D0-CF56F3AA2AF9}" type="datetimeFigureOut">
              <a:rPr lang="zh-CN" altLang="en-US" smtClean="0"/>
              <a:t>2020/10/16</a:t>
            </a:fld>
            <a:endParaRPr lang="zh-CN" altLang="en-US"/>
          </a:p>
        </p:txBody>
      </p:sp>
      <p:sp>
        <p:nvSpPr>
          <p:cNvPr id="6" name="页脚占位符 5">
            <a:extLst>
              <a:ext uri="{FF2B5EF4-FFF2-40B4-BE49-F238E27FC236}">
                <a16:creationId xmlns:a16="http://schemas.microsoft.com/office/drawing/2014/main" id="{3BBAADFD-8F55-4372-AA30-CB7C1A91094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10F2EFD-829B-4C94-BF6D-21418DF916F0}"/>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478567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gs>
            <a:gs pos="74000">
              <a:schemeClr val="bg1">
                <a:lumMod val="85000"/>
              </a:schemeClr>
            </a:gs>
            <a:gs pos="100000">
              <a:schemeClr val="bg1">
                <a:lumMod val="95000"/>
              </a:schemeClr>
            </a:gs>
          </a:gsLst>
          <a:lin ang="5400000" scaled="1"/>
          <a:tileRect/>
        </a:gra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3D6EBF7-970C-42AC-9E03-6F7282470C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76A33D7-79A5-44F5-931F-F6AEA35CAA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1800E17-5633-4C0B-9E12-E419FED4FE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0F844C-7A6C-4488-A0D0-CF56F3AA2AF9}" type="datetimeFigureOut">
              <a:rPr lang="zh-CN" altLang="en-US" smtClean="0"/>
              <a:t>2020/10/16</a:t>
            </a:fld>
            <a:endParaRPr lang="zh-CN" altLang="en-US"/>
          </a:p>
        </p:txBody>
      </p:sp>
      <p:sp>
        <p:nvSpPr>
          <p:cNvPr id="5" name="页脚占位符 4">
            <a:extLst>
              <a:ext uri="{FF2B5EF4-FFF2-40B4-BE49-F238E27FC236}">
                <a16:creationId xmlns:a16="http://schemas.microsoft.com/office/drawing/2014/main" id="{BCBC1854-61EF-4C8C-BBBA-DB73BBD33A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A7CB526-034D-45F3-BC76-BDFB53CA50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28439864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7.xml"/><Relationship Id="rId1" Type="http://schemas.openxmlformats.org/officeDocument/2006/relationships/tags" Target="../tags/tag2.xml"/><Relationship Id="rId5" Type="http://schemas.openxmlformats.org/officeDocument/2006/relationships/image" Target="../media/image7.emf"/><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slideLayout" Target="../slideLayouts/slideLayout7.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tags" Target="../tags/tag4.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tags" Target="../tags/tag5.xml"/><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1.emf"/><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2.emf"/><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4.emf"/></Relationships>
</file>

<file path=ppt/slides/_rels/slide1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6.emf"/><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4C85E757-F932-4A4A-A4B7-7FF1040BFE8A}"/>
              </a:ext>
            </a:extLst>
          </p:cNvPr>
          <p:cNvSpPr/>
          <p:nvPr/>
        </p:nvSpPr>
        <p:spPr>
          <a:xfrm>
            <a:off x="1" y="653140"/>
            <a:ext cx="1397726" cy="287382"/>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a:extLst>
              <a:ext uri="{FF2B5EF4-FFF2-40B4-BE49-F238E27FC236}">
                <a16:creationId xmlns:a16="http://schemas.microsoft.com/office/drawing/2014/main" id="{6AE40B21-0CC1-498B-86F8-E2C8671D1AA9}"/>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504764" y="774163"/>
            <a:ext cx="10368945" cy="6047120"/>
          </a:xfrm>
          <a:prstGeom prst="rect">
            <a:avLst/>
          </a:prstGeom>
        </p:spPr>
      </p:pic>
      <p:sp>
        <p:nvSpPr>
          <p:cNvPr id="14" name="矩形 13">
            <a:extLst>
              <a:ext uri="{FF2B5EF4-FFF2-40B4-BE49-F238E27FC236}">
                <a16:creationId xmlns:a16="http://schemas.microsoft.com/office/drawing/2014/main" id="{64C0B2F5-577E-4D09-AFCC-D031F88146BB}"/>
              </a:ext>
            </a:extLst>
          </p:cNvPr>
          <p:cNvSpPr/>
          <p:nvPr/>
        </p:nvSpPr>
        <p:spPr>
          <a:xfrm>
            <a:off x="3334871" y="653140"/>
            <a:ext cx="8857128" cy="287382"/>
          </a:xfrm>
          <a:prstGeom prst="rect">
            <a:avLst/>
          </a:prstGeom>
          <a:solidFill>
            <a:srgbClr val="0E419C"/>
          </a:solidFill>
          <a:ln>
            <a:solidFill>
              <a:srgbClr val="0E41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E1AB0B9C-C717-4690-8AB7-603F081762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7444" y="503198"/>
            <a:ext cx="1397727" cy="602071"/>
          </a:xfrm>
          <a:prstGeom prst="rect">
            <a:avLst/>
          </a:prstGeom>
        </p:spPr>
      </p:pic>
      <p:sp>
        <p:nvSpPr>
          <p:cNvPr id="19" name="文本框 18">
            <a:extLst>
              <a:ext uri="{FF2B5EF4-FFF2-40B4-BE49-F238E27FC236}">
                <a16:creationId xmlns:a16="http://schemas.microsoft.com/office/drawing/2014/main" id="{08A94BAE-8D51-49E8-9826-6427BB8E334A}"/>
              </a:ext>
            </a:extLst>
          </p:cNvPr>
          <p:cNvSpPr txBox="1"/>
          <p:nvPr/>
        </p:nvSpPr>
        <p:spPr>
          <a:xfrm>
            <a:off x="3045171" y="2338566"/>
            <a:ext cx="7863621" cy="707886"/>
          </a:xfrm>
          <a:prstGeom prst="rect">
            <a:avLst/>
          </a:prstGeom>
          <a:noFill/>
        </p:spPr>
        <p:txBody>
          <a:bodyPr wrap="square" rtlCol="0">
            <a:spAutoFit/>
          </a:bodyPr>
          <a:lstStyle/>
          <a:p>
            <a:r>
              <a:rPr lang="en-US" altLang="zh-CN" sz="4000" b="1" spc="600" dirty="0">
                <a:solidFill>
                  <a:schemeClr val="tx1">
                    <a:lumMod val="65000"/>
                    <a:lumOff val="35000"/>
                  </a:schemeClr>
                </a:solidFill>
                <a:latin typeface="Century Gothic" panose="020B0502020202020204" pitchFamily="34" charset="0"/>
              </a:rPr>
              <a:t>REPORT</a:t>
            </a:r>
          </a:p>
        </p:txBody>
      </p:sp>
      <p:sp>
        <p:nvSpPr>
          <p:cNvPr id="20" name="文本框 19">
            <a:extLst>
              <a:ext uri="{FF2B5EF4-FFF2-40B4-BE49-F238E27FC236}">
                <a16:creationId xmlns:a16="http://schemas.microsoft.com/office/drawing/2014/main" id="{0C99EBE5-F143-41ED-8860-D8F1EBEC311C}"/>
              </a:ext>
            </a:extLst>
          </p:cNvPr>
          <p:cNvSpPr txBox="1"/>
          <p:nvPr/>
        </p:nvSpPr>
        <p:spPr>
          <a:xfrm>
            <a:off x="3045171" y="4519433"/>
            <a:ext cx="2361544" cy="369332"/>
          </a:xfrm>
          <a:prstGeom prst="rect">
            <a:avLst/>
          </a:prstGeom>
          <a:noFill/>
        </p:spPr>
        <p:txBody>
          <a:bodyPr wrap="none" rtlCol="0">
            <a:spAutoFit/>
          </a:bodyPr>
          <a:lstStyle/>
          <a:p>
            <a:r>
              <a:rPr lang="zh-CN" altLang="en-US" dirty="0">
                <a:latin typeface="Century Gothic" panose="020B0502020202020204" pitchFamily="34" charset="0"/>
              </a:rPr>
              <a:t>王润涵</a:t>
            </a:r>
            <a:r>
              <a:rPr lang="en-US" altLang="zh-CN" dirty="0">
                <a:latin typeface="Century Gothic" panose="020B0502020202020204" pitchFamily="34" charset="0"/>
              </a:rPr>
              <a:t>    2020/10/16</a:t>
            </a:r>
            <a:endParaRPr lang="zh-CN" altLang="en-US" dirty="0">
              <a:latin typeface="Century Gothic" panose="020B0502020202020204" pitchFamily="34" charset="0"/>
            </a:endParaRPr>
          </a:p>
        </p:txBody>
      </p:sp>
      <p:cxnSp>
        <p:nvCxnSpPr>
          <p:cNvPr id="3" name="直接连接符 2">
            <a:extLst>
              <a:ext uri="{FF2B5EF4-FFF2-40B4-BE49-F238E27FC236}">
                <a16:creationId xmlns:a16="http://schemas.microsoft.com/office/drawing/2014/main" id="{3156BC22-C153-41E9-A15A-94A6291D0696}"/>
              </a:ext>
            </a:extLst>
          </p:cNvPr>
          <p:cNvCxnSpPr/>
          <p:nvPr/>
        </p:nvCxnSpPr>
        <p:spPr>
          <a:xfrm>
            <a:off x="3045171" y="4408437"/>
            <a:ext cx="5601288" cy="0"/>
          </a:xfrm>
          <a:prstGeom prst="line">
            <a:avLst/>
          </a:prstGeom>
          <a:ln w="38100">
            <a:solidFill>
              <a:srgbClr val="0E419C"/>
            </a:solidFill>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E06D1F9E-55DF-4FCC-8CA2-246B5B1D12DC}"/>
              </a:ext>
            </a:extLst>
          </p:cNvPr>
          <p:cNvSpPr txBox="1"/>
          <p:nvPr/>
        </p:nvSpPr>
        <p:spPr>
          <a:xfrm>
            <a:off x="3045171" y="3250391"/>
            <a:ext cx="7863621" cy="954107"/>
          </a:xfrm>
          <a:prstGeom prst="rect">
            <a:avLst/>
          </a:prstGeom>
          <a:noFill/>
        </p:spPr>
        <p:txBody>
          <a:bodyPr wrap="square" rtlCol="0">
            <a:spAutoFit/>
          </a:bodyPr>
          <a:lstStyle/>
          <a:p>
            <a:r>
              <a:rPr lang="en-US" altLang="zh-CN" sz="2800" b="1" spc="600" dirty="0">
                <a:solidFill>
                  <a:schemeClr val="tx1">
                    <a:lumMod val="65000"/>
                    <a:lumOff val="35000"/>
                  </a:schemeClr>
                </a:solidFill>
                <a:latin typeface="Times New Roman" panose="02020603050405020304" pitchFamily="18" charset="0"/>
                <a:cs typeface="Times New Roman" panose="02020603050405020304" pitchFamily="18" charset="0"/>
              </a:rPr>
              <a:t>Linkage Based Face Clustering via Graph Convolution Network</a:t>
            </a:r>
          </a:p>
        </p:txBody>
      </p:sp>
    </p:spTree>
    <p:extLst>
      <p:ext uri="{BB962C8B-B14F-4D97-AF65-F5344CB8AC3E}">
        <p14:creationId xmlns:p14="http://schemas.microsoft.com/office/powerpoint/2010/main" val="32661969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af738c60-f0de-49fa-98b5-0eaa980fdd6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2E7F167F-9A2B-4C11-9E6C-6BE50A112358}"/>
              </a:ext>
            </a:extLst>
          </p:cNvPr>
          <p:cNvGrpSpPr>
            <a:grpSpLocks noChangeAspect="1"/>
          </p:cNvGrpSpPr>
          <p:nvPr>
            <p:custDataLst>
              <p:tags r:id="rId1"/>
            </p:custDataLst>
          </p:nvPr>
        </p:nvGrpSpPr>
        <p:grpSpPr>
          <a:xfrm>
            <a:off x="0" y="1130300"/>
            <a:ext cx="12192000" cy="5727700"/>
            <a:chOff x="0" y="1130300"/>
            <a:chExt cx="12192000" cy="5727700"/>
          </a:xfrm>
        </p:grpSpPr>
        <p:grpSp>
          <p:nvGrpSpPr>
            <p:cNvPr id="3" name="îşľiďê">
              <a:extLst>
                <a:ext uri="{FF2B5EF4-FFF2-40B4-BE49-F238E27FC236}">
                  <a16:creationId xmlns:a16="http://schemas.microsoft.com/office/drawing/2014/main" id="{0E22CFCB-73C2-43CC-B6FC-E8427F3F7425}"/>
                </a:ext>
              </a:extLst>
            </p:cNvPr>
            <p:cNvGrpSpPr/>
            <p:nvPr/>
          </p:nvGrpSpPr>
          <p:grpSpPr>
            <a:xfrm>
              <a:off x="7159518" y="2485227"/>
              <a:ext cx="2914163" cy="1566698"/>
              <a:chOff x="7159518" y="2485227"/>
              <a:chExt cx="2914163" cy="1566698"/>
            </a:xfrm>
          </p:grpSpPr>
          <p:sp>
            <p:nvSpPr>
              <p:cNvPr id="15" name="iṣľïḋé">
                <a:extLst>
                  <a:ext uri="{FF2B5EF4-FFF2-40B4-BE49-F238E27FC236}">
                    <a16:creationId xmlns:a16="http://schemas.microsoft.com/office/drawing/2014/main" id="{F8A49850-1349-49EF-A0EC-6AF715DD66E3}"/>
                  </a:ext>
                </a:extLst>
              </p:cNvPr>
              <p:cNvSpPr/>
              <p:nvPr/>
            </p:nvSpPr>
            <p:spPr>
              <a:xfrm>
                <a:off x="9883501"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16" name="ï$ľïḍé">
                <a:extLst>
                  <a:ext uri="{FF2B5EF4-FFF2-40B4-BE49-F238E27FC236}">
                    <a16:creationId xmlns:a16="http://schemas.microsoft.com/office/drawing/2014/main" id="{187E58A9-A88D-4DA8-9E92-8145C72F5FF1}"/>
                  </a:ext>
                </a:extLst>
              </p:cNvPr>
              <p:cNvSpPr/>
              <p:nvPr/>
            </p:nvSpPr>
            <p:spPr>
              <a:xfrm>
                <a:off x="9300914" y="2485227"/>
                <a:ext cx="190179"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25" name="îṧ1íďè">
                <a:extLst>
                  <a:ext uri="{FF2B5EF4-FFF2-40B4-BE49-F238E27FC236}">
                    <a16:creationId xmlns:a16="http://schemas.microsoft.com/office/drawing/2014/main" id="{06F33B82-51C1-4499-BD76-8C17CF5AA341}"/>
                  </a:ext>
                </a:extLst>
              </p:cNvPr>
              <p:cNvSpPr/>
              <p:nvPr/>
            </p:nvSpPr>
            <p:spPr>
              <a:xfrm>
                <a:off x="7733902" y="2485227"/>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26" name="íslîḓe">
                <a:extLst>
                  <a:ext uri="{FF2B5EF4-FFF2-40B4-BE49-F238E27FC236}">
                    <a16:creationId xmlns:a16="http://schemas.microsoft.com/office/drawing/2014/main" id="{708DE463-D66D-4A27-919B-FA5CEDBC1318}"/>
                  </a:ext>
                </a:extLst>
              </p:cNvPr>
              <p:cNvSpPr/>
              <p:nvPr/>
            </p:nvSpPr>
            <p:spPr>
              <a:xfrm>
                <a:off x="7159518"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grpSp>
            <p:nvGrpSpPr>
              <p:cNvPr id="43" name="íŝlîdè">
                <a:extLst>
                  <a:ext uri="{FF2B5EF4-FFF2-40B4-BE49-F238E27FC236}">
                    <a16:creationId xmlns:a16="http://schemas.microsoft.com/office/drawing/2014/main" id="{26F29EAB-7BF1-4B0D-A776-6FC2E1B5BDF5}"/>
                  </a:ext>
                </a:extLst>
              </p:cNvPr>
              <p:cNvGrpSpPr/>
              <p:nvPr/>
            </p:nvGrpSpPr>
            <p:grpSpPr>
              <a:xfrm>
                <a:off x="9293628" y="3878032"/>
                <a:ext cx="599437" cy="173893"/>
                <a:chOff x="161377" y="405696"/>
                <a:chExt cx="927773" cy="269141"/>
              </a:xfrm>
              <a:solidFill>
                <a:schemeClr val="tx2">
                  <a:lumMod val="20000"/>
                  <a:lumOff val="80000"/>
                </a:schemeClr>
              </a:solidFill>
            </p:grpSpPr>
            <p:sp>
              <p:nvSpPr>
                <p:cNvPr id="46" name="ïŝlïďê">
                  <a:extLst>
                    <a:ext uri="{FF2B5EF4-FFF2-40B4-BE49-F238E27FC236}">
                      <a16:creationId xmlns:a16="http://schemas.microsoft.com/office/drawing/2014/main" id="{E12F6BA8-A70D-44EC-A471-DF4B2ACA8652}"/>
                    </a:ext>
                  </a:extLst>
                </p:cNvPr>
                <p:cNvSpPr/>
                <p:nvPr/>
              </p:nvSpPr>
              <p:spPr>
                <a:xfrm>
                  <a:off x="161377" y="5072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47" name="îṣlíḓè">
                  <a:extLst>
                    <a:ext uri="{FF2B5EF4-FFF2-40B4-BE49-F238E27FC236}">
                      <a16:creationId xmlns:a16="http://schemas.microsoft.com/office/drawing/2014/main" id="{F2CE635F-5A01-4864-A790-340CE9E15DF5}"/>
                    </a:ext>
                  </a:extLst>
                </p:cNvPr>
                <p:cNvSpPr/>
                <p:nvPr/>
              </p:nvSpPr>
              <p:spPr>
                <a:xfrm>
                  <a:off x="358227" y="4056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49" name="ï$1idé">
                  <a:extLst>
                    <a:ext uri="{FF2B5EF4-FFF2-40B4-BE49-F238E27FC236}">
                      <a16:creationId xmlns:a16="http://schemas.microsoft.com/office/drawing/2014/main" id="{E3098B12-62B5-4784-8DF5-0B7AA4A50C42}"/>
                    </a:ext>
                  </a:extLst>
                </p:cNvPr>
                <p:cNvSpPr/>
                <p:nvPr/>
              </p:nvSpPr>
              <p:spPr>
                <a:xfrm>
                  <a:off x="1020581" y="509091"/>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grpSp>
        </p:grpSp>
        <p:sp>
          <p:nvSpPr>
            <p:cNvPr id="4" name="ïṣļíḍé">
              <a:extLst>
                <a:ext uri="{FF2B5EF4-FFF2-40B4-BE49-F238E27FC236}">
                  <a16:creationId xmlns:a16="http://schemas.microsoft.com/office/drawing/2014/main" id="{F1333C3C-61D7-4248-8FA8-D66A2356FD8E}"/>
                </a:ext>
              </a:extLst>
            </p:cNvPr>
            <p:cNvSpPr/>
            <p:nvPr/>
          </p:nvSpPr>
          <p:spPr>
            <a:xfrm>
              <a:off x="0" y="4932518"/>
              <a:ext cx="12192000" cy="1925482"/>
            </a:xfrm>
            <a:custGeom>
              <a:avLst/>
              <a:gdLst/>
              <a:ahLst/>
              <a:cxnLst>
                <a:cxn ang="0">
                  <a:pos x="wd2" y="hd2"/>
                </a:cxn>
                <a:cxn ang="5400000">
                  <a:pos x="wd2" y="hd2"/>
                </a:cxn>
                <a:cxn ang="10800000">
                  <a:pos x="wd2" y="hd2"/>
                </a:cxn>
                <a:cxn ang="16200000">
                  <a:pos x="wd2" y="hd2"/>
                </a:cxn>
              </a:cxnLst>
              <a:rect l="0" t="0" r="r" b="b"/>
              <a:pathLst>
                <a:path w="21600" h="19765" extrusionOk="0">
                  <a:moveTo>
                    <a:pt x="21600" y="19633"/>
                  </a:moveTo>
                  <a:lnTo>
                    <a:pt x="21600" y="4678"/>
                  </a:lnTo>
                  <a:cubicBezTo>
                    <a:pt x="21519" y="5200"/>
                    <a:pt x="21450" y="5778"/>
                    <a:pt x="21394" y="6397"/>
                  </a:cubicBezTo>
                  <a:cubicBezTo>
                    <a:pt x="21326" y="7134"/>
                    <a:pt x="21278" y="7922"/>
                    <a:pt x="21250" y="8739"/>
                  </a:cubicBezTo>
                  <a:cubicBezTo>
                    <a:pt x="20732" y="6146"/>
                    <a:pt x="20024" y="5226"/>
                    <a:pt x="19365" y="6289"/>
                  </a:cubicBezTo>
                  <a:cubicBezTo>
                    <a:pt x="18691" y="7375"/>
                    <a:pt x="18159" y="10379"/>
                    <a:pt x="17955" y="14256"/>
                  </a:cubicBezTo>
                  <a:cubicBezTo>
                    <a:pt x="17634" y="12696"/>
                    <a:pt x="17199" y="12181"/>
                    <a:pt x="16798" y="12887"/>
                  </a:cubicBezTo>
                  <a:cubicBezTo>
                    <a:pt x="16407" y="13575"/>
                    <a:pt x="16100" y="15338"/>
                    <a:pt x="15978" y="17597"/>
                  </a:cubicBezTo>
                  <a:cubicBezTo>
                    <a:pt x="15803" y="16521"/>
                    <a:pt x="15571" y="15813"/>
                    <a:pt x="15318" y="15584"/>
                  </a:cubicBezTo>
                  <a:cubicBezTo>
                    <a:pt x="15024" y="15317"/>
                    <a:pt x="14722" y="15720"/>
                    <a:pt x="14477" y="16708"/>
                  </a:cubicBezTo>
                  <a:cubicBezTo>
                    <a:pt x="14291" y="14758"/>
                    <a:pt x="14004" y="13198"/>
                    <a:pt x="13655" y="12253"/>
                  </a:cubicBezTo>
                  <a:cubicBezTo>
                    <a:pt x="13039" y="10580"/>
                    <a:pt x="12315" y="10968"/>
                    <a:pt x="11762" y="13266"/>
                  </a:cubicBezTo>
                  <a:cubicBezTo>
                    <a:pt x="11578" y="11890"/>
                    <a:pt x="11312" y="10963"/>
                    <a:pt x="11015" y="10670"/>
                  </a:cubicBezTo>
                  <a:cubicBezTo>
                    <a:pt x="10742" y="10401"/>
                    <a:pt x="10462" y="10688"/>
                    <a:pt x="10221" y="11483"/>
                  </a:cubicBezTo>
                  <a:cubicBezTo>
                    <a:pt x="10170" y="7291"/>
                    <a:pt x="9751" y="3546"/>
                    <a:pt x="9112" y="1556"/>
                  </a:cubicBezTo>
                  <a:cubicBezTo>
                    <a:pt x="8023" y="-1835"/>
                    <a:pt x="6666" y="498"/>
                    <a:pt x="6072" y="6781"/>
                  </a:cubicBezTo>
                  <a:cubicBezTo>
                    <a:pt x="5812" y="5146"/>
                    <a:pt x="5436" y="4296"/>
                    <a:pt x="5053" y="4477"/>
                  </a:cubicBezTo>
                  <a:cubicBezTo>
                    <a:pt x="4640" y="4672"/>
                    <a:pt x="4271" y="6034"/>
                    <a:pt x="4065" y="8117"/>
                  </a:cubicBezTo>
                  <a:cubicBezTo>
                    <a:pt x="3794" y="6709"/>
                    <a:pt x="3446" y="5902"/>
                    <a:pt x="3082" y="5841"/>
                  </a:cubicBezTo>
                  <a:cubicBezTo>
                    <a:pt x="2707" y="5778"/>
                    <a:pt x="2342" y="6506"/>
                    <a:pt x="2053" y="7890"/>
                  </a:cubicBezTo>
                  <a:cubicBezTo>
                    <a:pt x="1856" y="5787"/>
                    <a:pt x="1565" y="4032"/>
                    <a:pt x="1210" y="2809"/>
                  </a:cubicBezTo>
                  <a:cubicBezTo>
                    <a:pt x="848" y="1560"/>
                    <a:pt x="433" y="914"/>
                    <a:pt x="11" y="942"/>
                  </a:cubicBezTo>
                  <a:lnTo>
                    <a:pt x="0" y="19765"/>
                  </a:lnTo>
                  <a:lnTo>
                    <a:pt x="21600" y="19633"/>
                  </a:ln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endParaRPr/>
            </a:p>
          </p:txBody>
        </p:sp>
        <p:grpSp>
          <p:nvGrpSpPr>
            <p:cNvPr id="5" name="íṣḷïḓê">
              <a:extLst>
                <a:ext uri="{FF2B5EF4-FFF2-40B4-BE49-F238E27FC236}">
                  <a16:creationId xmlns:a16="http://schemas.microsoft.com/office/drawing/2014/main" id="{84542979-4D2A-4E31-8209-361207FDDC84}"/>
                </a:ext>
              </a:extLst>
            </p:cNvPr>
            <p:cNvGrpSpPr/>
            <p:nvPr/>
          </p:nvGrpSpPr>
          <p:grpSpPr>
            <a:xfrm>
              <a:off x="687280" y="1130300"/>
              <a:ext cx="4843923" cy="1909876"/>
              <a:chOff x="687278" y="2398652"/>
              <a:chExt cx="3722759" cy="1909876"/>
            </a:xfrm>
          </p:grpSpPr>
          <mc:AlternateContent xmlns:mc="http://schemas.openxmlformats.org/markup-compatibility/2006" xmlns:a14="http://schemas.microsoft.com/office/drawing/2010/main">
            <mc:Choice Requires="a14">
              <p:sp>
                <p:nvSpPr>
                  <p:cNvPr id="11" name="î$ḷîḍè">
                    <a:extLst>
                      <a:ext uri="{FF2B5EF4-FFF2-40B4-BE49-F238E27FC236}">
                        <a16:creationId xmlns:a16="http://schemas.microsoft.com/office/drawing/2014/main" id="{13B8C4E4-0997-4FC0-A6DB-827D3CC5FA6F}"/>
                      </a:ext>
                    </a:extLst>
                  </p:cNvPr>
                  <p:cNvSpPr/>
                  <p:nvPr/>
                </p:nvSpPr>
                <p:spPr>
                  <a:xfrm>
                    <a:off x="687278" y="2840457"/>
                    <a:ext cx="3722759" cy="1468071"/>
                  </a:xfrm>
                  <a:prstGeom prst="rect">
                    <a:avLst/>
                  </a:prstGeom>
                  <a:noFill/>
                  <a:ln w="9525">
                    <a:noFill/>
                    <a:miter lim="800000"/>
                    <a:headEnd/>
                    <a:tailEnd/>
                  </a:ln>
                  <a:extLst>
                    <a:ext uri="{909E8E84-426E-40dd-AFC4-6F175D3DCCD1}">
                      <a14:hiddenFill xmlns="">
                        <a:solidFill>
                          <a:srgbClr val="FFFFFF"/>
                        </a:solidFill>
                      </a14:hiddenFill>
                    </a:ext>
                  </a:extLst>
                </p:spPr>
                <p:txBody>
                  <a:bodyPr wrap="square" lIns="90000" anchor="t" anchorCtr="0">
                    <a:normAutofit/>
                  </a:bodyPr>
                  <a:lstStyle/>
                  <a:p>
                    <a:pPr>
                      <a:lnSpc>
                        <a:spcPct val="150000"/>
                      </a:lnSpc>
                      <a:spcBef>
                        <a:spcPct val="0"/>
                      </a:spcBef>
                    </a:pPr>
                    <a:r>
                      <a:rPr lang="en-US" altLang="zh-CN" sz="2000" b="1" dirty="0">
                        <a:latin typeface="Times New Roman" panose="02020603050405020304" pitchFamily="18" charset="0"/>
                        <a:cs typeface="Times New Roman" panose="02020603050405020304" pitchFamily="18" charset="0"/>
                      </a:rPr>
                      <a:t>Problem definition</a:t>
                    </a:r>
                  </a:p>
                  <a:p>
                    <a:pPr>
                      <a:lnSpc>
                        <a:spcPct val="150000"/>
                      </a:lnSpc>
                      <a:spcBef>
                        <a:spcPct val="0"/>
                      </a:spcBef>
                    </a:pPr>
                    <a14:m>
                      <m:oMathPara xmlns:m="http://schemas.openxmlformats.org/officeDocument/2006/math">
                        <m:oMathParaPr>
                          <m:jc m:val="left"/>
                        </m:oMathParaPr>
                        <m:oMath xmlns:m="http://schemas.openxmlformats.org/officeDocument/2006/math">
                          <m:r>
                            <a:rPr lang="en-US" altLang="zh-CN" sz="2000" b="0" i="0" smtClean="0">
                              <a:latin typeface="Cambria Math" panose="02040503050406030204" pitchFamily="18" charset="0"/>
                            </a:rPr>
                            <m:t>                 </m:t>
                          </m:r>
                          <m:r>
                            <m:rPr>
                              <m:sty m:val="p"/>
                            </m:rPr>
                            <a:rPr lang="en-US" altLang="zh-CN" sz="2000">
                              <a:latin typeface="Cambria Math" panose="02040503050406030204" pitchFamily="18" charset="0"/>
                            </a:rPr>
                            <m:t>X</m:t>
                          </m:r>
                          <m:r>
                            <a:rPr lang="en-US" altLang="zh-CN" sz="2000">
                              <a:latin typeface="Cambria Math" panose="02040503050406030204" pitchFamily="18" charset="0"/>
                            </a:rPr>
                            <m:t>=</m:t>
                          </m:r>
                          <m:d>
                            <m:dPr>
                              <m:begChr m:val="["/>
                              <m:endChr m:val="]"/>
                              <m:ctrlPr>
                                <a:rPr lang="en-US" altLang="zh-CN" sz="2000" i="1">
                                  <a:latin typeface="Cambria Math" panose="02040503050406030204" pitchFamily="18" charset="0"/>
                                </a:rPr>
                              </m:ctrlPr>
                            </m:dPr>
                            <m:e>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𝑥</m:t>
                                  </m:r>
                                </m:e>
                                <m:sub>
                                  <m:r>
                                    <a:rPr lang="en-US" altLang="zh-CN" sz="2000" i="1">
                                      <a:latin typeface="Cambria Math" panose="02040503050406030204" pitchFamily="18" charset="0"/>
                                    </a:rPr>
                                    <m:t>𝑝</m:t>
                                  </m:r>
                                </m:sub>
                              </m:sSub>
                              <m:r>
                                <a:rPr lang="en-US" altLang="zh-CN" sz="2000">
                                  <a:latin typeface="Cambria Math" panose="02040503050406030204" pitchFamily="18" charset="0"/>
                                </a:rPr>
                                <m:t>,…,</m:t>
                              </m:r>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𝑥</m:t>
                                  </m:r>
                                </m:e>
                                <m:sub>
                                  <m:r>
                                    <a:rPr lang="en-US" altLang="zh-CN" sz="2000" i="1">
                                      <a:latin typeface="Cambria Math" panose="02040503050406030204" pitchFamily="18" charset="0"/>
                                    </a:rPr>
                                    <m:t>𝑁</m:t>
                                  </m:r>
                                </m:sub>
                              </m:sSub>
                            </m:e>
                          </m:d>
                          <m:r>
                            <a:rPr lang="en-US" altLang="zh-CN" sz="2000">
                              <a:latin typeface="Cambria Math" panose="02040503050406030204" pitchFamily="18" charset="0"/>
                            </a:rPr>
                            <m:t>∈</m:t>
                          </m:r>
                          <m:sSup>
                            <m:sSupPr>
                              <m:ctrlPr>
                                <a:rPr lang="zh-CN" altLang="zh-CN" sz="2000" i="1">
                                  <a:latin typeface="Cambria Math" panose="02040503050406030204" pitchFamily="18" charset="0"/>
                                </a:rPr>
                              </m:ctrlPr>
                            </m:sSupPr>
                            <m:e>
                              <m:r>
                                <a:rPr lang="en-US" altLang="zh-CN" sz="2000" i="1" smtClean="0">
                                  <a:latin typeface="Cambria Math" panose="02040503050406030204" pitchFamily="18" charset="0"/>
                                  <a:ea typeface="Cambria Math" panose="02040503050406030204" pitchFamily="18" charset="0"/>
                                </a:rPr>
                                <m:t>ℝ</m:t>
                              </m:r>
                            </m:e>
                            <m:sup>
                              <m:r>
                                <a:rPr lang="en-US" altLang="zh-CN" sz="2000" i="1">
                                  <a:latin typeface="Cambria Math" panose="02040503050406030204" pitchFamily="18" charset="0"/>
                                </a:rPr>
                                <m:t>𝑁</m:t>
                              </m:r>
                              <m:r>
                                <a:rPr lang="en-US" altLang="zh-CN" sz="2000" i="1">
                                  <a:latin typeface="Cambria Math" panose="02040503050406030204" pitchFamily="18" charset="0"/>
                                </a:rPr>
                                <m:t>×</m:t>
                              </m:r>
                              <m:r>
                                <a:rPr lang="en-US" altLang="zh-CN" sz="2000" i="1">
                                  <a:latin typeface="Cambria Math" panose="02040503050406030204" pitchFamily="18" charset="0"/>
                                </a:rPr>
                                <m:t>𝐷</m:t>
                              </m:r>
                            </m:sup>
                          </m:sSup>
                        </m:oMath>
                      </m:oMathPara>
                    </a14:m>
                    <a:endParaRPr lang="en-US" altLang="zh-CN" sz="2000" i="1" dirty="0"/>
                  </a:p>
                  <a:p>
                    <a:pPr>
                      <a:lnSpc>
                        <a:spcPct val="150000"/>
                      </a:lnSpc>
                      <a:spcBef>
                        <a:spcPct val="0"/>
                      </a:spcBef>
                    </a:pPr>
                    <a:r>
                      <a:rPr lang="en-US" altLang="zh-CN" dirty="0"/>
                      <a:t>               </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sub>
                        </m:sSub>
                        <m:r>
                          <a:rPr lang="en-US" altLang="zh-CN" i="1">
                            <a:latin typeface="Cambria Math" panose="02040503050406030204" pitchFamily="18" charset="0"/>
                          </a:rPr>
                          <m:t>,   </m:t>
                        </m:r>
                        <m:r>
                          <a:rPr lang="en-US" altLang="zh-CN" i="1">
                            <a:latin typeface="Cambria Math" panose="02040503050406030204" pitchFamily="18" charset="0"/>
                          </a:rPr>
                          <m:t>𝑖</m:t>
                        </m:r>
                        <m:r>
                          <a:rPr lang="en-US" altLang="zh-CN" i="1">
                            <a:latin typeface="Cambria Math" panose="02040503050406030204" pitchFamily="18" charset="0"/>
                          </a:rPr>
                          <m:t>∈{1,2,…,</m:t>
                        </m:r>
                        <m:r>
                          <a:rPr lang="en-US" altLang="zh-CN" i="1">
                            <a:latin typeface="Cambria Math" panose="02040503050406030204" pitchFamily="18" charset="0"/>
                          </a:rPr>
                          <m:t>𝑁</m:t>
                        </m:r>
                        <m:r>
                          <a:rPr lang="en-US" altLang="zh-CN" i="1">
                            <a:latin typeface="Cambria Math" panose="02040503050406030204" pitchFamily="18" charset="0"/>
                          </a:rPr>
                          <m:t>}</m:t>
                        </m:r>
                      </m:oMath>
                    </a14:m>
                    <a:endParaRPr lang="en-US" altLang="zh-CN" sz="2400" dirty="0">
                      <a:latin typeface="Times New Roman" panose="02020603050405020304" pitchFamily="18" charset="0"/>
                      <a:cs typeface="Times New Roman" panose="02020603050405020304" pitchFamily="18" charset="0"/>
                    </a:endParaRPr>
                  </a:p>
                </p:txBody>
              </p:sp>
            </mc:Choice>
            <mc:Fallback xmlns="">
              <p:sp>
                <p:nvSpPr>
                  <p:cNvPr id="11" name="î$ḷîḍè">
                    <a:extLst>
                      <a:ext uri="{FF2B5EF4-FFF2-40B4-BE49-F238E27FC236}">
                        <a16:creationId xmlns:a16="http://schemas.microsoft.com/office/drawing/2014/main" id="{13B8C4E4-0997-4FC0-A6DB-827D3CC5FA6F}"/>
                      </a:ext>
                    </a:extLst>
                  </p:cNvPr>
                  <p:cNvSpPr>
                    <a:spLocks noRot="1" noChangeAspect="1" noMove="1" noResize="1" noEditPoints="1" noAdjustHandles="1" noChangeArrowheads="1" noChangeShapeType="1" noTextEdit="1"/>
                  </p:cNvSpPr>
                  <p:nvPr/>
                </p:nvSpPr>
                <p:spPr>
                  <a:xfrm>
                    <a:off x="687278" y="2840457"/>
                    <a:ext cx="3722759" cy="1468071"/>
                  </a:xfrm>
                  <a:prstGeom prst="rect">
                    <a:avLst/>
                  </a:prstGeom>
                  <a:blipFill>
                    <a:blip r:embed="rId3"/>
                    <a:stretch>
                      <a:fillRect l="-1385" b="-2905"/>
                    </a:stretch>
                  </a:blipFill>
                  <a:ln w="9525">
                    <a:noFill/>
                    <a:miter lim="800000"/>
                    <a:headEnd/>
                    <a:tailEnd/>
                  </a:ln>
                  <a:extLst>
                    <a:ext uri="{909E8E84-426E-40dd-AFC4-6F175D3DCCD1}">
                      <a14:hiddenFill xmlns="" xmlns:a14="http://schemas.microsoft.com/office/drawing/2010/main">
                        <a:solidFill>
                          <a:srgbClr val="FFFFFF"/>
                        </a:solidFill>
                      </a14:hiddenFill>
                    </a:ext>
                  </a:extLst>
                </p:spPr>
                <p:txBody>
                  <a:bodyPr/>
                  <a:lstStyle/>
                  <a:p>
                    <a:r>
                      <a:rPr lang="zh-CN" altLang="en-US">
                        <a:noFill/>
                      </a:rPr>
                      <a:t> </a:t>
                    </a:r>
                  </a:p>
                </p:txBody>
              </p:sp>
            </mc:Fallback>
          </mc:AlternateContent>
          <p:sp>
            <p:nvSpPr>
              <p:cNvPr id="12" name="íšľídê">
                <a:extLst>
                  <a:ext uri="{FF2B5EF4-FFF2-40B4-BE49-F238E27FC236}">
                    <a16:creationId xmlns:a16="http://schemas.microsoft.com/office/drawing/2014/main" id="{A4BECB82-BE9A-46DC-B97B-6BD32C7F5466}"/>
                  </a:ext>
                </a:extLst>
              </p:cNvPr>
              <p:cNvSpPr txBox="1"/>
              <p:nvPr/>
            </p:nvSpPr>
            <p:spPr bwMode="auto">
              <a:xfrm>
                <a:off x="687278" y="2398652"/>
                <a:ext cx="3524773" cy="441805"/>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latin typeface="Times New Roman" panose="02020603050405020304" pitchFamily="18" charset="0"/>
                    <a:cs typeface="Times New Roman" panose="02020603050405020304" pitchFamily="18" charset="0"/>
                  </a:rPr>
                  <a:t>3.1 Overview</a:t>
                </a:r>
              </a:p>
            </p:txBody>
          </p:sp>
        </p:grpSp>
        <p:cxnSp>
          <p:nvCxnSpPr>
            <p:cNvPr id="6" name="直接连接符 5">
              <a:extLst>
                <a:ext uri="{FF2B5EF4-FFF2-40B4-BE49-F238E27FC236}">
                  <a16:creationId xmlns:a16="http://schemas.microsoft.com/office/drawing/2014/main" id="{A150D7B7-2CE1-4C56-896A-8B9F8D2AE114}"/>
                </a:ext>
              </a:extLst>
            </p:cNvPr>
            <p:cNvCxnSpPr>
              <a:cxnSpLocks/>
            </p:cNvCxnSpPr>
            <p:nvPr/>
          </p:nvCxnSpPr>
          <p:spPr>
            <a:xfrm>
              <a:off x="748553" y="3257849"/>
              <a:ext cx="5336075"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7" name="ïSliḋe">
              <a:extLst>
                <a:ext uri="{FF2B5EF4-FFF2-40B4-BE49-F238E27FC236}">
                  <a16:creationId xmlns:a16="http://schemas.microsoft.com/office/drawing/2014/main" id="{218B372A-F407-427A-84A6-867D34FE21DF}"/>
                </a:ext>
              </a:extLst>
            </p:cNvPr>
            <p:cNvSpPr/>
            <p:nvPr/>
          </p:nvSpPr>
          <p:spPr bwMode="auto">
            <a:xfrm>
              <a:off x="687280" y="3638172"/>
              <a:ext cx="6183172" cy="1134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sz="2000" dirty="0"/>
                <a:t>只需要计算每个结点与其</a:t>
              </a:r>
              <a:r>
                <a:rPr lang="en-US" altLang="zh-CN" sz="2000" dirty="0"/>
                <a:t>k</a:t>
              </a:r>
              <a:r>
                <a:rPr lang="zh-CN" altLang="en-US" sz="2000" dirty="0"/>
                <a:t>临近结点间的链接似然，就足以产生足够好的聚类结果</a:t>
              </a:r>
            </a:p>
          </p:txBody>
        </p:sp>
        <p:sp>
          <p:nvSpPr>
            <p:cNvPr id="8" name="is1iḍê">
              <a:extLst>
                <a:ext uri="{FF2B5EF4-FFF2-40B4-BE49-F238E27FC236}">
                  <a16:creationId xmlns:a16="http://schemas.microsoft.com/office/drawing/2014/main" id="{E81F06FB-4BC5-4A76-852C-2CC2935CC71B}"/>
                </a:ext>
              </a:extLst>
            </p:cNvPr>
            <p:cNvSpPr txBox="1"/>
            <p:nvPr/>
          </p:nvSpPr>
          <p:spPr bwMode="auto">
            <a:xfrm>
              <a:off x="696509" y="3288302"/>
              <a:ext cx="4093264" cy="39155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90000" tIns="46800" rIns="90000" bIns="46800" anchor="b" anchorCtr="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2000" b="1" dirty="0">
                  <a:latin typeface="Times New Roman" panose="02020603050405020304" pitchFamily="18" charset="0"/>
                  <a:cs typeface="Times New Roman" panose="02020603050405020304" pitchFamily="18" charset="0"/>
                </a:rPr>
                <a:t>Motivation</a:t>
              </a:r>
            </a:p>
          </p:txBody>
        </p:sp>
        <p:cxnSp>
          <p:nvCxnSpPr>
            <p:cNvPr id="107" name="直接连接符 106">
              <a:extLst>
                <a:ext uri="{FF2B5EF4-FFF2-40B4-BE49-F238E27FC236}">
                  <a16:creationId xmlns:a16="http://schemas.microsoft.com/office/drawing/2014/main" id="{27A4A907-1B92-44C7-802F-7545E28497FF}"/>
                </a:ext>
              </a:extLst>
            </p:cNvPr>
            <p:cNvCxnSpPr>
              <a:cxnSpLocks/>
            </p:cNvCxnSpPr>
            <p:nvPr/>
          </p:nvCxnSpPr>
          <p:spPr>
            <a:xfrm>
              <a:off x="696509" y="4742323"/>
              <a:ext cx="5336075"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09" name="ïSliḋe">
              <a:extLst>
                <a:ext uri="{FF2B5EF4-FFF2-40B4-BE49-F238E27FC236}">
                  <a16:creationId xmlns:a16="http://schemas.microsoft.com/office/drawing/2014/main" id="{FB4941BF-FF94-4BF1-956A-301BD05D22E2}"/>
                </a:ext>
              </a:extLst>
            </p:cNvPr>
            <p:cNvSpPr/>
            <p:nvPr/>
          </p:nvSpPr>
          <p:spPr bwMode="auto">
            <a:xfrm>
              <a:off x="687280" y="5689721"/>
              <a:ext cx="6662418" cy="3769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90000" tIns="46800" rIns="90000" bIns="46800" anchor="t" anchorCtr="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sz="2000" dirty="0"/>
                <a:t>优势：在得到高精度聚类结果的同时，保证了系统的效率</a:t>
              </a:r>
            </a:p>
          </p:txBody>
        </p:sp>
      </p:grpSp>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4">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pic>
        <p:nvPicPr>
          <p:cNvPr id="108" name="图片 107">
            <a:extLst>
              <a:ext uri="{FF2B5EF4-FFF2-40B4-BE49-F238E27FC236}">
                <a16:creationId xmlns:a16="http://schemas.microsoft.com/office/drawing/2014/main" id="{000B4B5B-D6DD-4AC1-B838-ADD78AA6B417}"/>
              </a:ext>
            </a:extLst>
          </p:cNvPr>
          <p:cNvPicPr>
            <a:picLocks noChangeAspect="1"/>
          </p:cNvPicPr>
          <p:nvPr/>
        </p:nvPicPr>
        <p:blipFill>
          <a:blip r:embed="rId5"/>
          <a:stretch>
            <a:fillRect/>
          </a:stretch>
        </p:blipFill>
        <p:spPr>
          <a:xfrm>
            <a:off x="687280" y="4423860"/>
            <a:ext cx="6998298" cy="1134150"/>
          </a:xfrm>
          <a:prstGeom prst="rect">
            <a:avLst/>
          </a:prstGeom>
        </p:spPr>
      </p:pic>
    </p:spTree>
    <p:extLst>
      <p:ext uri="{BB962C8B-B14F-4D97-AF65-F5344CB8AC3E}">
        <p14:creationId xmlns:p14="http://schemas.microsoft.com/office/powerpoint/2010/main" val="210332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3417B66-CAEB-4B54-8C3D-C676B4A6001F}"/>
              </a:ext>
            </a:extLst>
          </p:cNvPr>
          <p:cNvPicPr>
            <a:picLocks noChangeAspect="1"/>
          </p:cNvPicPr>
          <p:nvPr/>
        </p:nvPicPr>
        <p:blipFill>
          <a:blip r:embed="rId2"/>
          <a:stretch>
            <a:fillRect/>
          </a:stretch>
        </p:blipFill>
        <p:spPr>
          <a:xfrm>
            <a:off x="-1" y="-1"/>
            <a:ext cx="12181081" cy="4820575"/>
          </a:xfrm>
          <a:prstGeom prst="rect">
            <a:avLst/>
          </a:prstGeom>
        </p:spPr>
      </p:pic>
      <p:sp>
        <p:nvSpPr>
          <p:cNvPr id="19" name="文本框 18">
            <a:extLst>
              <a:ext uri="{FF2B5EF4-FFF2-40B4-BE49-F238E27FC236}">
                <a16:creationId xmlns:a16="http://schemas.microsoft.com/office/drawing/2014/main" id="{11EDCEF8-890B-4E2B-8F0A-C1C4DC7774BC}"/>
              </a:ext>
            </a:extLst>
          </p:cNvPr>
          <p:cNvSpPr txBox="1"/>
          <p:nvPr/>
        </p:nvSpPr>
        <p:spPr>
          <a:xfrm>
            <a:off x="479394" y="4820574"/>
            <a:ext cx="11604031" cy="1883657"/>
          </a:xfrm>
          <a:prstGeom prst="rect">
            <a:avLst/>
          </a:prstGeom>
          <a:noFill/>
        </p:spPr>
        <p:txBody>
          <a:bodyPr wrap="square" rtlCol="0">
            <a:spAutoFit/>
          </a:bodyPr>
          <a:lstStyle/>
          <a:p>
            <a:pPr>
              <a:lnSpc>
                <a:spcPct val="150000"/>
              </a:lnSpc>
            </a:pPr>
            <a:r>
              <a:rPr lang="en-US" altLang="zh-CN" sz="2000" b="1" dirty="0">
                <a:latin typeface="Times New Roman" panose="02020603050405020304" pitchFamily="18" charset="0"/>
                <a:cs typeface="Times New Roman" panose="02020603050405020304" pitchFamily="18" charset="0"/>
              </a:rPr>
              <a:t>Framework</a:t>
            </a:r>
            <a:r>
              <a:rPr lang="zh-CN" altLang="en-US" sz="2000" b="1" dirty="0">
                <a:latin typeface="Times New Roman" panose="02020603050405020304" pitchFamily="18" charset="0"/>
                <a:cs typeface="Times New Roman" panose="02020603050405020304" pitchFamily="18" charset="0"/>
              </a:rPr>
              <a:t>：</a:t>
            </a:r>
            <a:endParaRPr lang="en-US" altLang="zh-CN" sz="2000" b="1" dirty="0">
              <a:latin typeface="Times New Roman" panose="02020603050405020304" pitchFamily="18" charset="0"/>
              <a:cs typeface="Times New Roman" panose="02020603050405020304" pitchFamily="18" charset="0"/>
            </a:endParaRPr>
          </a:p>
          <a:p>
            <a:pPr marL="342900" indent="-342900">
              <a:lnSpc>
                <a:spcPct val="150000"/>
              </a:lnSpc>
              <a:buAutoNum type="arabicPeriod"/>
            </a:pPr>
            <a:r>
              <a:rPr lang="en-US" altLang="zh-CN" sz="2000" b="1" dirty="0">
                <a:latin typeface="Times New Roman" panose="02020603050405020304" pitchFamily="18" charset="0"/>
                <a:cs typeface="Times New Roman" panose="02020603050405020304" pitchFamily="18" charset="0"/>
              </a:rPr>
              <a:t>Construct Instance Pivot Subgraph</a:t>
            </a:r>
          </a:p>
          <a:p>
            <a:pPr marL="342900" indent="-342900">
              <a:lnSpc>
                <a:spcPct val="150000"/>
              </a:lnSpc>
              <a:buAutoNum type="arabicPeriod"/>
            </a:pPr>
            <a:r>
              <a:rPr lang="en-US" altLang="zh-CN" sz="2000" b="1" dirty="0">
                <a:latin typeface="Times New Roman" panose="02020603050405020304" pitchFamily="18" charset="0"/>
                <a:cs typeface="Times New Roman" panose="02020603050405020304" pitchFamily="18" charset="0"/>
              </a:rPr>
              <a:t>GCNs for reasoning and output scores</a:t>
            </a:r>
          </a:p>
          <a:p>
            <a:pPr marL="342900" indent="-342900">
              <a:lnSpc>
                <a:spcPct val="150000"/>
              </a:lnSpc>
              <a:buAutoNum type="arabicPeriod"/>
            </a:pPr>
            <a:r>
              <a:rPr lang="en-US" altLang="zh-CN" sz="2000" b="1" dirty="0">
                <a:latin typeface="Times New Roman" panose="02020603050405020304" pitchFamily="18" charset="0"/>
                <a:cs typeface="Times New Roman" panose="02020603050405020304" pitchFamily="18" charset="0"/>
              </a:rPr>
              <a:t>Merge linked instances into clusters</a:t>
            </a:r>
          </a:p>
        </p:txBody>
      </p:sp>
    </p:spTree>
    <p:extLst>
      <p:ext uri="{BB962C8B-B14F-4D97-AF65-F5344CB8AC3E}">
        <p14:creationId xmlns:p14="http://schemas.microsoft.com/office/powerpoint/2010/main" val="41806700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af738c60-f0de-49fa-98b5-0eaa980fdd6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2E7F167F-9A2B-4C11-9E6C-6BE50A112358}"/>
              </a:ext>
            </a:extLst>
          </p:cNvPr>
          <p:cNvGrpSpPr>
            <a:grpSpLocks noChangeAspect="1"/>
          </p:cNvGrpSpPr>
          <p:nvPr>
            <p:custDataLst>
              <p:tags r:id="rId1"/>
            </p:custDataLst>
          </p:nvPr>
        </p:nvGrpSpPr>
        <p:grpSpPr>
          <a:xfrm>
            <a:off x="-3" y="1130300"/>
            <a:ext cx="12192000" cy="5727700"/>
            <a:chOff x="301840" y="1130300"/>
            <a:chExt cx="12192000" cy="5727700"/>
          </a:xfrm>
        </p:grpSpPr>
        <p:grpSp>
          <p:nvGrpSpPr>
            <p:cNvPr id="3" name="îşľiďê">
              <a:extLst>
                <a:ext uri="{FF2B5EF4-FFF2-40B4-BE49-F238E27FC236}">
                  <a16:creationId xmlns:a16="http://schemas.microsoft.com/office/drawing/2014/main" id="{0E22CFCB-73C2-43CC-B6FC-E8427F3F7425}"/>
                </a:ext>
              </a:extLst>
            </p:cNvPr>
            <p:cNvGrpSpPr/>
            <p:nvPr/>
          </p:nvGrpSpPr>
          <p:grpSpPr>
            <a:xfrm>
              <a:off x="7159518" y="2485227"/>
              <a:ext cx="2914163" cy="1566698"/>
              <a:chOff x="7159518" y="2485227"/>
              <a:chExt cx="2914163" cy="1566698"/>
            </a:xfrm>
          </p:grpSpPr>
          <p:sp>
            <p:nvSpPr>
              <p:cNvPr id="15" name="iṣľïḋé">
                <a:extLst>
                  <a:ext uri="{FF2B5EF4-FFF2-40B4-BE49-F238E27FC236}">
                    <a16:creationId xmlns:a16="http://schemas.microsoft.com/office/drawing/2014/main" id="{F8A49850-1349-49EF-A0EC-6AF715DD66E3}"/>
                  </a:ext>
                </a:extLst>
              </p:cNvPr>
              <p:cNvSpPr/>
              <p:nvPr/>
            </p:nvSpPr>
            <p:spPr>
              <a:xfrm>
                <a:off x="9883501"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16" name="ï$ľïḍé">
                <a:extLst>
                  <a:ext uri="{FF2B5EF4-FFF2-40B4-BE49-F238E27FC236}">
                    <a16:creationId xmlns:a16="http://schemas.microsoft.com/office/drawing/2014/main" id="{187E58A9-A88D-4DA8-9E92-8145C72F5FF1}"/>
                  </a:ext>
                </a:extLst>
              </p:cNvPr>
              <p:cNvSpPr/>
              <p:nvPr/>
            </p:nvSpPr>
            <p:spPr>
              <a:xfrm>
                <a:off x="9300914" y="2485227"/>
                <a:ext cx="190179"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25" name="îṧ1íďè">
                <a:extLst>
                  <a:ext uri="{FF2B5EF4-FFF2-40B4-BE49-F238E27FC236}">
                    <a16:creationId xmlns:a16="http://schemas.microsoft.com/office/drawing/2014/main" id="{06F33B82-51C1-4499-BD76-8C17CF5AA341}"/>
                  </a:ext>
                </a:extLst>
              </p:cNvPr>
              <p:cNvSpPr/>
              <p:nvPr/>
            </p:nvSpPr>
            <p:spPr>
              <a:xfrm>
                <a:off x="7733902" y="2485227"/>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26" name="íslîḓe">
                <a:extLst>
                  <a:ext uri="{FF2B5EF4-FFF2-40B4-BE49-F238E27FC236}">
                    <a16:creationId xmlns:a16="http://schemas.microsoft.com/office/drawing/2014/main" id="{708DE463-D66D-4A27-919B-FA5CEDBC1318}"/>
                  </a:ext>
                </a:extLst>
              </p:cNvPr>
              <p:cNvSpPr/>
              <p:nvPr/>
            </p:nvSpPr>
            <p:spPr>
              <a:xfrm>
                <a:off x="7159518"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grpSp>
            <p:nvGrpSpPr>
              <p:cNvPr id="43" name="íŝlîdè">
                <a:extLst>
                  <a:ext uri="{FF2B5EF4-FFF2-40B4-BE49-F238E27FC236}">
                    <a16:creationId xmlns:a16="http://schemas.microsoft.com/office/drawing/2014/main" id="{26F29EAB-7BF1-4B0D-A776-6FC2E1B5BDF5}"/>
                  </a:ext>
                </a:extLst>
              </p:cNvPr>
              <p:cNvGrpSpPr/>
              <p:nvPr/>
            </p:nvGrpSpPr>
            <p:grpSpPr>
              <a:xfrm>
                <a:off x="9293628" y="3878032"/>
                <a:ext cx="599437" cy="173893"/>
                <a:chOff x="161377" y="405696"/>
                <a:chExt cx="927773" cy="269141"/>
              </a:xfrm>
              <a:solidFill>
                <a:schemeClr val="tx2">
                  <a:lumMod val="20000"/>
                  <a:lumOff val="80000"/>
                </a:schemeClr>
              </a:solidFill>
            </p:grpSpPr>
            <p:sp>
              <p:nvSpPr>
                <p:cNvPr id="46" name="ïŝlïďê">
                  <a:extLst>
                    <a:ext uri="{FF2B5EF4-FFF2-40B4-BE49-F238E27FC236}">
                      <a16:creationId xmlns:a16="http://schemas.microsoft.com/office/drawing/2014/main" id="{E12F6BA8-A70D-44EC-A471-DF4B2ACA8652}"/>
                    </a:ext>
                  </a:extLst>
                </p:cNvPr>
                <p:cNvSpPr/>
                <p:nvPr/>
              </p:nvSpPr>
              <p:spPr>
                <a:xfrm>
                  <a:off x="161377" y="5072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47" name="îṣlíḓè">
                  <a:extLst>
                    <a:ext uri="{FF2B5EF4-FFF2-40B4-BE49-F238E27FC236}">
                      <a16:creationId xmlns:a16="http://schemas.microsoft.com/office/drawing/2014/main" id="{F2CE635F-5A01-4864-A790-340CE9E15DF5}"/>
                    </a:ext>
                  </a:extLst>
                </p:cNvPr>
                <p:cNvSpPr/>
                <p:nvPr/>
              </p:nvSpPr>
              <p:spPr>
                <a:xfrm>
                  <a:off x="358227" y="4056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49" name="ï$1idé">
                  <a:extLst>
                    <a:ext uri="{FF2B5EF4-FFF2-40B4-BE49-F238E27FC236}">
                      <a16:creationId xmlns:a16="http://schemas.microsoft.com/office/drawing/2014/main" id="{E3098B12-62B5-4784-8DF5-0B7AA4A50C42}"/>
                    </a:ext>
                  </a:extLst>
                </p:cNvPr>
                <p:cNvSpPr/>
                <p:nvPr/>
              </p:nvSpPr>
              <p:spPr>
                <a:xfrm>
                  <a:off x="1020581" y="509091"/>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grpSp>
        </p:grpSp>
        <p:sp>
          <p:nvSpPr>
            <p:cNvPr id="4" name="ïṣļíḍé">
              <a:extLst>
                <a:ext uri="{FF2B5EF4-FFF2-40B4-BE49-F238E27FC236}">
                  <a16:creationId xmlns:a16="http://schemas.microsoft.com/office/drawing/2014/main" id="{F1333C3C-61D7-4248-8FA8-D66A2356FD8E}"/>
                </a:ext>
              </a:extLst>
            </p:cNvPr>
            <p:cNvSpPr/>
            <p:nvPr/>
          </p:nvSpPr>
          <p:spPr>
            <a:xfrm>
              <a:off x="301840" y="4932518"/>
              <a:ext cx="12192000" cy="1925482"/>
            </a:xfrm>
            <a:custGeom>
              <a:avLst/>
              <a:gdLst/>
              <a:ahLst/>
              <a:cxnLst>
                <a:cxn ang="0">
                  <a:pos x="wd2" y="hd2"/>
                </a:cxn>
                <a:cxn ang="5400000">
                  <a:pos x="wd2" y="hd2"/>
                </a:cxn>
                <a:cxn ang="10800000">
                  <a:pos x="wd2" y="hd2"/>
                </a:cxn>
                <a:cxn ang="16200000">
                  <a:pos x="wd2" y="hd2"/>
                </a:cxn>
              </a:cxnLst>
              <a:rect l="0" t="0" r="r" b="b"/>
              <a:pathLst>
                <a:path w="21600" h="19765" extrusionOk="0">
                  <a:moveTo>
                    <a:pt x="21600" y="19633"/>
                  </a:moveTo>
                  <a:lnTo>
                    <a:pt x="21600" y="4678"/>
                  </a:lnTo>
                  <a:cubicBezTo>
                    <a:pt x="21519" y="5200"/>
                    <a:pt x="21450" y="5778"/>
                    <a:pt x="21394" y="6397"/>
                  </a:cubicBezTo>
                  <a:cubicBezTo>
                    <a:pt x="21326" y="7134"/>
                    <a:pt x="21278" y="7922"/>
                    <a:pt x="21250" y="8739"/>
                  </a:cubicBezTo>
                  <a:cubicBezTo>
                    <a:pt x="20732" y="6146"/>
                    <a:pt x="20024" y="5226"/>
                    <a:pt x="19365" y="6289"/>
                  </a:cubicBezTo>
                  <a:cubicBezTo>
                    <a:pt x="18691" y="7375"/>
                    <a:pt x="18159" y="10379"/>
                    <a:pt x="17955" y="14256"/>
                  </a:cubicBezTo>
                  <a:cubicBezTo>
                    <a:pt x="17634" y="12696"/>
                    <a:pt x="17199" y="12181"/>
                    <a:pt x="16798" y="12887"/>
                  </a:cubicBezTo>
                  <a:cubicBezTo>
                    <a:pt x="16407" y="13575"/>
                    <a:pt x="16100" y="15338"/>
                    <a:pt x="15978" y="17597"/>
                  </a:cubicBezTo>
                  <a:cubicBezTo>
                    <a:pt x="15803" y="16521"/>
                    <a:pt x="15571" y="15813"/>
                    <a:pt x="15318" y="15584"/>
                  </a:cubicBezTo>
                  <a:cubicBezTo>
                    <a:pt x="15024" y="15317"/>
                    <a:pt x="14722" y="15720"/>
                    <a:pt x="14477" y="16708"/>
                  </a:cubicBezTo>
                  <a:cubicBezTo>
                    <a:pt x="14291" y="14758"/>
                    <a:pt x="14004" y="13198"/>
                    <a:pt x="13655" y="12253"/>
                  </a:cubicBezTo>
                  <a:cubicBezTo>
                    <a:pt x="13039" y="10580"/>
                    <a:pt x="12315" y="10968"/>
                    <a:pt x="11762" y="13266"/>
                  </a:cubicBezTo>
                  <a:cubicBezTo>
                    <a:pt x="11578" y="11890"/>
                    <a:pt x="11312" y="10963"/>
                    <a:pt x="11015" y="10670"/>
                  </a:cubicBezTo>
                  <a:cubicBezTo>
                    <a:pt x="10742" y="10401"/>
                    <a:pt x="10462" y="10688"/>
                    <a:pt x="10221" y="11483"/>
                  </a:cubicBezTo>
                  <a:cubicBezTo>
                    <a:pt x="10170" y="7291"/>
                    <a:pt x="9751" y="3546"/>
                    <a:pt x="9112" y="1556"/>
                  </a:cubicBezTo>
                  <a:cubicBezTo>
                    <a:pt x="8023" y="-1835"/>
                    <a:pt x="6666" y="498"/>
                    <a:pt x="6072" y="6781"/>
                  </a:cubicBezTo>
                  <a:cubicBezTo>
                    <a:pt x="5812" y="5146"/>
                    <a:pt x="5436" y="4296"/>
                    <a:pt x="5053" y="4477"/>
                  </a:cubicBezTo>
                  <a:cubicBezTo>
                    <a:pt x="4640" y="4672"/>
                    <a:pt x="4271" y="6034"/>
                    <a:pt x="4065" y="8117"/>
                  </a:cubicBezTo>
                  <a:cubicBezTo>
                    <a:pt x="3794" y="6709"/>
                    <a:pt x="3446" y="5902"/>
                    <a:pt x="3082" y="5841"/>
                  </a:cubicBezTo>
                  <a:cubicBezTo>
                    <a:pt x="2707" y="5778"/>
                    <a:pt x="2342" y="6506"/>
                    <a:pt x="2053" y="7890"/>
                  </a:cubicBezTo>
                  <a:cubicBezTo>
                    <a:pt x="1856" y="5787"/>
                    <a:pt x="1565" y="4032"/>
                    <a:pt x="1210" y="2809"/>
                  </a:cubicBezTo>
                  <a:cubicBezTo>
                    <a:pt x="848" y="1560"/>
                    <a:pt x="433" y="914"/>
                    <a:pt x="11" y="942"/>
                  </a:cubicBezTo>
                  <a:lnTo>
                    <a:pt x="0" y="19765"/>
                  </a:lnTo>
                  <a:lnTo>
                    <a:pt x="21600" y="19633"/>
                  </a:ln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endParaRPr/>
            </a:p>
          </p:txBody>
        </p:sp>
        <p:grpSp>
          <p:nvGrpSpPr>
            <p:cNvPr id="5" name="íṣḷïḓê">
              <a:extLst>
                <a:ext uri="{FF2B5EF4-FFF2-40B4-BE49-F238E27FC236}">
                  <a16:creationId xmlns:a16="http://schemas.microsoft.com/office/drawing/2014/main" id="{84542979-4D2A-4E31-8209-361207FDDC84}"/>
                </a:ext>
              </a:extLst>
            </p:cNvPr>
            <p:cNvGrpSpPr/>
            <p:nvPr/>
          </p:nvGrpSpPr>
          <p:grpSpPr>
            <a:xfrm>
              <a:off x="687279" y="1130300"/>
              <a:ext cx="6159659" cy="5200147"/>
              <a:chOff x="687277" y="2398652"/>
              <a:chExt cx="4733957" cy="5200147"/>
            </a:xfrm>
          </p:grpSpPr>
          <mc:AlternateContent xmlns:mc="http://schemas.openxmlformats.org/markup-compatibility/2006" xmlns:a14="http://schemas.microsoft.com/office/drawing/2010/main">
            <mc:Choice Requires="a14">
              <p:sp>
                <p:nvSpPr>
                  <p:cNvPr id="11" name="î$ḷîḍè">
                    <a:extLst>
                      <a:ext uri="{FF2B5EF4-FFF2-40B4-BE49-F238E27FC236}">
                        <a16:creationId xmlns:a16="http://schemas.microsoft.com/office/drawing/2014/main" id="{13B8C4E4-0997-4FC0-A6DB-827D3CC5FA6F}"/>
                      </a:ext>
                    </a:extLst>
                  </p:cNvPr>
                  <p:cNvSpPr/>
                  <p:nvPr/>
                </p:nvSpPr>
                <p:spPr>
                  <a:xfrm>
                    <a:off x="687278" y="2707171"/>
                    <a:ext cx="4156829" cy="1468071"/>
                  </a:xfrm>
                  <a:prstGeom prst="rect">
                    <a:avLst/>
                  </a:prstGeom>
                  <a:noFill/>
                  <a:ln w="9525">
                    <a:noFill/>
                    <a:miter lim="800000"/>
                    <a:headEnd/>
                    <a:tailEnd/>
                  </a:ln>
                  <a:extLst>
                    <a:ext uri="{909E8E84-426E-40dd-AFC4-6F175D3DCCD1}">
                      <a14:hiddenFill xmlns="">
                        <a:solidFill>
                          <a:srgbClr val="FFFFFF"/>
                        </a:solidFill>
                      </a14:hiddenFill>
                    </a:ext>
                  </a:extLst>
                </p:spPr>
                <p:txBody>
                  <a:bodyPr wrap="square" lIns="90000" anchor="t" anchorCtr="0">
                    <a:normAutofit/>
                  </a:bodyPr>
                  <a:lstStyle/>
                  <a:p>
                    <a:pPr>
                      <a:lnSpc>
                        <a:spcPct val="150000"/>
                      </a:lnSpc>
                      <a:spcBef>
                        <a:spcPct val="0"/>
                      </a:spcBef>
                    </a:pPr>
                    <a:r>
                      <a:rPr lang="en-US" altLang="zh-CN" sz="2000" b="1" dirty="0">
                        <a:latin typeface="Times New Roman" panose="02020603050405020304" pitchFamily="18" charset="0"/>
                        <a:cs typeface="Times New Roman" panose="02020603050405020304" pitchFamily="18" charset="0"/>
                      </a:rPr>
                      <a:t>Step1. Node discovery</a:t>
                    </a:r>
                  </a:p>
                  <a:p>
                    <a:pPr>
                      <a:spcBef>
                        <a:spcPct val="0"/>
                      </a:spcBef>
                    </a:pPr>
                    <a:r>
                      <a:rPr lang="zh-CN" altLang="en-US" sz="2000" dirty="0">
                        <a:latin typeface="Times New Roman" panose="02020603050405020304" pitchFamily="18" charset="0"/>
                        <a:cs typeface="Times New Roman" panose="02020603050405020304" pitchFamily="18" charset="0"/>
                      </a:rPr>
                      <a:t>用</a:t>
                    </a:r>
                    <a14:m>
                      <m:oMath xmlns:m="http://schemas.openxmlformats.org/officeDocument/2006/math">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𝑘</m:t>
                            </m:r>
                          </m:e>
                          <m:sub>
                            <m:r>
                              <a:rPr lang="en-US" altLang="zh-CN" sz="2000" i="1">
                                <a:latin typeface="Cambria Math" panose="02040503050406030204" pitchFamily="18" charset="0"/>
                              </a:rPr>
                              <m:t>𝑖</m:t>
                            </m:r>
                          </m:sub>
                        </m:sSub>
                      </m:oMath>
                    </a14:m>
                    <a:r>
                      <a:rPr lang="zh-CN" altLang="en-US" sz="2000" dirty="0">
                        <a:latin typeface="Times New Roman" panose="02020603050405020304" pitchFamily="18" charset="0"/>
                        <a:cs typeface="Times New Roman" panose="02020603050405020304" pitchFamily="18" charset="0"/>
                      </a:rPr>
                      <a:t>表示第</a:t>
                    </a:r>
                    <a:r>
                      <a:rPr lang="en-US" altLang="zh-CN" sz="2000" dirty="0" err="1">
                        <a:latin typeface="Times New Roman" panose="02020603050405020304" pitchFamily="18" charset="0"/>
                        <a:cs typeface="Times New Roman" panose="02020603050405020304" pitchFamily="18" charset="0"/>
                      </a:rPr>
                      <a:t>i</a:t>
                    </a:r>
                    <a:r>
                      <a:rPr lang="zh-CN" altLang="en-US" sz="2000" dirty="0">
                        <a:latin typeface="Times New Roman" panose="02020603050405020304" pitchFamily="18" charset="0"/>
                        <a:cs typeface="Times New Roman" panose="02020603050405020304" pitchFamily="18" charset="0"/>
                      </a:rPr>
                      <a:t>步邻近结点的数量</a:t>
                    </a:r>
                    <a14:m>
                      <m:oMath xmlns:m="http://schemas.openxmlformats.org/officeDocument/2006/math">
                        <m:r>
                          <a:rPr lang="en-US" altLang="zh-CN" sz="2000" i="1">
                            <a:latin typeface="Cambria Math" panose="02040503050406030204" pitchFamily="18" charset="0"/>
                          </a:rPr>
                          <m:t>,   </m:t>
                        </m:r>
                        <m:r>
                          <a:rPr lang="en-US" altLang="zh-CN" sz="2000" i="1">
                            <a:latin typeface="Cambria Math" panose="02040503050406030204" pitchFamily="18" charset="0"/>
                          </a:rPr>
                          <m:t>𝑖</m:t>
                        </m:r>
                        <m:r>
                          <a:rPr lang="en-US" altLang="zh-CN" sz="2000" i="1">
                            <a:latin typeface="Cambria Math" panose="02040503050406030204" pitchFamily="18" charset="0"/>
                          </a:rPr>
                          <m:t>∈{1,2,…,</m:t>
                        </m:r>
                        <m:r>
                          <a:rPr lang="en-US" altLang="zh-CN" sz="2000" b="0" i="1" smtClean="0">
                            <a:latin typeface="Cambria Math" panose="02040503050406030204" pitchFamily="18" charset="0"/>
                          </a:rPr>
                          <m:t>h</m:t>
                        </m:r>
                        <m:r>
                          <a:rPr lang="en-US" altLang="zh-CN" sz="2000" i="1">
                            <a:latin typeface="Cambria Math" panose="02040503050406030204" pitchFamily="18" charset="0"/>
                          </a:rPr>
                          <m:t>}</m:t>
                        </m:r>
                      </m:oMath>
                    </a14:m>
                    <a:endParaRPr lang="en-US" altLang="zh-CN" sz="2000" dirty="0">
                      <a:latin typeface="Times New Roman" panose="02020603050405020304" pitchFamily="18" charset="0"/>
                      <a:cs typeface="Times New Roman" panose="02020603050405020304" pitchFamily="18" charset="0"/>
                    </a:endParaRPr>
                  </a:p>
                </p:txBody>
              </p:sp>
            </mc:Choice>
            <mc:Fallback xmlns="">
              <p:sp>
                <p:nvSpPr>
                  <p:cNvPr id="11" name="î$ḷîḍè">
                    <a:extLst>
                      <a:ext uri="{FF2B5EF4-FFF2-40B4-BE49-F238E27FC236}">
                        <a16:creationId xmlns:a16="http://schemas.microsoft.com/office/drawing/2014/main" id="{13B8C4E4-0997-4FC0-A6DB-827D3CC5FA6F}"/>
                      </a:ext>
                    </a:extLst>
                  </p:cNvPr>
                  <p:cNvSpPr>
                    <a:spLocks noRot="1" noChangeAspect="1" noMove="1" noResize="1" noEditPoints="1" noAdjustHandles="1" noChangeArrowheads="1" noChangeShapeType="1" noTextEdit="1"/>
                  </p:cNvSpPr>
                  <p:nvPr/>
                </p:nvSpPr>
                <p:spPr>
                  <a:xfrm>
                    <a:off x="687278" y="2707171"/>
                    <a:ext cx="4156829" cy="1468071"/>
                  </a:xfrm>
                  <a:prstGeom prst="rect">
                    <a:avLst/>
                  </a:prstGeom>
                  <a:blipFill>
                    <a:blip r:embed="rId3"/>
                    <a:stretch>
                      <a:fillRect l="-1240"/>
                    </a:stretch>
                  </a:blipFill>
                  <a:ln w="9525">
                    <a:noFill/>
                    <a:miter lim="800000"/>
                    <a:headEnd/>
                    <a:tailEnd/>
                  </a:ln>
                  <a:extLst>
                    <a:ext uri="{909E8E84-426E-40dd-AFC4-6F175D3DCCD1}">
                      <a14:hiddenFill xmlns="" xmlns:a14="http://schemas.microsoft.com/office/drawing/2010/main">
                        <a:solidFill>
                          <a:srgbClr val="FFFFFF"/>
                        </a:solidFill>
                      </a14:hiddenFill>
                    </a:ext>
                  </a:extLst>
                </p:spPr>
                <p:txBody>
                  <a:bodyPr/>
                  <a:lstStyle/>
                  <a:p>
                    <a:r>
                      <a:rPr lang="zh-CN" altLang="en-US">
                        <a:noFill/>
                      </a:rPr>
                      <a:t> </a:t>
                    </a:r>
                  </a:p>
                </p:txBody>
              </p:sp>
            </mc:Fallback>
          </mc:AlternateContent>
          <p:sp>
            <p:nvSpPr>
              <p:cNvPr id="12" name="íšľídê">
                <a:extLst>
                  <a:ext uri="{FF2B5EF4-FFF2-40B4-BE49-F238E27FC236}">
                    <a16:creationId xmlns:a16="http://schemas.microsoft.com/office/drawing/2014/main" id="{A4BECB82-BE9A-46DC-B97B-6BD32C7F5466}"/>
                  </a:ext>
                </a:extLst>
              </p:cNvPr>
              <p:cNvSpPr txBox="1"/>
              <p:nvPr/>
            </p:nvSpPr>
            <p:spPr bwMode="auto">
              <a:xfrm>
                <a:off x="687278" y="2398652"/>
                <a:ext cx="3524773" cy="441805"/>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latin typeface="Times New Roman" panose="02020603050405020304" pitchFamily="18" charset="0"/>
                    <a:cs typeface="Times New Roman" panose="02020603050405020304" pitchFamily="18" charset="0"/>
                  </a:rPr>
                  <a:t>3.2 Construction of IPS</a:t>
                </a:r>
              </a:p>
            </p:txBody>
          </p:sp>
          <mc:AlternateContent xmlns:mc="http://schemas.openxmlformats.org/markup-compatibility/2006" xmlns:a14="http://schemas.microsoft.com/office/drawing/2010/main">
            <mc:Choice Requires="a14">
              <p:sp>
                <p:nvSpPr>
                  <p:cNvPr id="27" name="î$ḷîḍè">
                    <a:extLst>
                      <a:ext uri="{FF2B5EF4-FFF2-40B4-BE49-F238E27FC236}">
                        <a16:creationId xmlns:a16="http://schemas.microsoft.com/office/drawing/2014/main" id="{B29553B2-7C5A-4C47-B776-DE65639088A7}"/>
                      </a:ext>
                    </a:extLst>
                  </p:cNvPr>
                  <p:cNvSpPr/>
                  <p:nvPr/>
                </p:nvSpPr>
                <p:spPr>
                  <a:xfrm>
                    <a:off x="694371" y="3607852"/>
                    <a:ext cx="4156829" cy="983473"/>
                  </a:xfrm>
                  <a:prstGeom prst="rect">
                    <a:avLst/>
                  </a:prstGeom>
                  <a:noFill/>
                  <a:ln w="9525">
                    <a:noFill/>
                    <a:miter lim="800000"/>
                    <a:headEnd/>
                    <a:tailEnd/>
                  </a:ln>
                  <a:extLst>
                    <a:ext uri="{909E8E84-426E-40dd-AFC4-6F175D3DCCD1}">
                      <a14:hiddenFill xmlns="">
                        <a:solidFill>
                          <a:srgbClr val="FFFFFF"/>
                        </a:solidFill>
                      </a14:hiddenFill>
                    </a:ext>
                  </a:extLst>
                </p:spPr>
                <p:txBody>
                  <a:bodyPr wrap="square" lIns="90000" anchor="t" anchorCtr="0">
                    <a:normAutofit/>
                  </a:bodyPr>
                  <a:lstStyle/>
                  <a:p>
                    <a:pPr>
                      <a:lnSpc>
                        <a:spcPct val="150000"/>
                      </a:lnSpc>
                      <a:spcBef>
                        <a:spcPct val="0"/>
                      </a:spcBef>
                    </a:pPr>
                    <a:r>
                      <a:rPr lang="en-US" altLang="zh-CN" sz="2000" b="1" dirty="0">
                        <a:latin typeface="Times New Roman" panose="02020603050405020304" pitchFamily="18" charset="0"/>
                        <a:cs typeface="Times New Roman" panose="02020603050405020304" pitchFamily="18" charset="0"/>
                      </a:rPr>
                      <a:t>Step2. Node feature normalization</a:t>
                    </a:r>
                  </a:p>
                  <a:p>
                    <a:pPr>
                      <a:lnSpc>
                        <a:spcPct val="110000"/>
                      </a:lnSpc>
                      <a:spcBef>
                        <a:spcPct val="0"/>
                      </a:spcBef>
                    </a:pPr>
                    <a:r>
                      <a:rPr lang="zh-CN" altLang="en-US" sz="2000" dirty="0">
                        <a:latin typeface="Times New Roman" panose="02020603050405020304" pitchFamily="18" charset="0"/>
                        <a:cs typeface="Times New Roman" panose="02020603050405020304" pitchFamily="18" charset="0"/>
                      </a:rPr>
                      <a:t>主元</a:t>
                    </a:r>
                    <a:r>
                      <a:rPr lang="en-US" altLang="zh-CN" sz="2000" dirty="0">
                        <a:latin typeface="Times New Roman" panose="02020603050405020304" pitchFamily="18" charset="0"/>
                        <a:cs typeface="Times New Roman" panose="02020603050405020304" pitchFamily="18" charset="0"/>
                      </a:rPr>
                      <a:t>p</a:t>
                    </a:r>
                    <a:r>
                      <a:rPr lang="zh-CN" altLang="en-US" sz="2000" dirty="0">
                        <a:latin typeface="Times New Roman" panose="02020603050405020304" pitchFamily="18" charset="0"/>
                        <a:cs typeface="Times New Roman" panose="02020603050405020304" pitchFamily="18" charset="0"/>
                      </a:rPr>
                      <a:t>和结点集</a:t>
                    </a:r>
                    <a14:m>
                      <m:oMath xmlns:m="http://schemas.openxmlformats.org/officeDocument/2006/math">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𝑉</m:t>
                            </m:r>
                          </m:e>
                          <m:sub>
                            <m:r>
                              <a:rPr lang="en-US" altLang="zh-CN" sz="2000" i="1">
                                <a:latin typeface="Cambria Math" panose="02040503050406030204" pitchFamily="18" charset="0"/>
                              </a:rPr>
                              <m:t>𝑝</m:t>
                            </m:r>
                          </m:sub>
                        </m:sSub>
                      </m:oMath>
                    </a14:m>
                    <a:r>
                      <a:rPr lang="zh-CN" altLang="en-US" sz="2000" dirty="0">
                        <a:latin typeface="Times New Roman" panose="02020603050405020304" pitchFamily="18" charset="0"/>
                        <a:cs typeface="Times New Roman" panose="02020603050405020304" pitchFamily="18" charset="0"/>
                      </a:rPr>
                      <a:t>，结点特征</a:t>
                    </a:r>
                    <a14:m>
                      <m:oMath xmlns:m="http://schemas.openxmlformats.org/officeDocument/2006/math">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𝑥</m:t>
                            </m:r>
                          </m:e>
                          <m:sub>
                            <m:r>
                              <a:rPr lang="en-US" altLang="zh-CN" sz="2000" i="1">
                                <a:latin typeface="Cambria Math" panose="02040503050406030204" pitchFamily="18" charset="0"/>
                              </a:rPr>
                              <m:t>𝑝</m:t>
                            </m:r>
                          </m:sub>
                        </m:sSub>
                      </m:oMath>
                    </a14:m>
                    <a:r>
                      <a:rPr lang="zh-CN" altLang="en-US" sz="2000" dirty="0">
                        <a:latin typeface="Times New Roman" panose="02020603050405020304" pitchFamily="18" charset="0"/>
                        <a:cs typeface="Times New Roman" panose="02020603050405020304" pitchFamily="18" charset="0"/>
                      </a:rPr>
                      <a:t>和</a:t>
                    </a:r>
                    <a14:m>
                      <m:oMath xmlns:m="http://schemas.openxmlformats.org/officeDocument/2006/math">
                        <m:d>
                          <m:dPr>
                            <m:begChr m:val="{"/>
                            <m:endChr m:val="}"/>
                            <m:ctrlPr>
                              <a:rPr lang="zh-CN" altLang="zh-CN" sz="2000" i="1">
                                <a:latin typeface="Cambria Math" panose="02040503050406030204" pitchFamily="18" charset="0"/>
                              </a:rPr>
                            </m:ctrlPr>
                          </m:dPr>
                          <m:e>
                            <m:d>
                              <m:dPr>
                                <m:begChr m:val=""/>
                                <m:endChr m:val="|"/>
                                <m:ctrlPr>
                                  <a:rPr lang="zh-CN" altLang="zh-CN" sz="2000" i="1">
                                    <a:latin typeface="Cambria Math" panose="02040503050406030204" pitchFamily="18" charset="0"/>
                                  </a:rPr>
                                </m:ctrlPr>
                              </m:dPr>
                              <m:e>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𝑥</m:t>
                                    </m:r>
                                  </m:e>
                                  <m:sub>
                                    <m:r>
                                      <a:rPr lang="en-US" altLang="zh-CN" sz="2000" i="1">
                                        <a:latin typeface="Cambria Math" panose="02040503050406030204" pitchFamily="18" charset="0"/>
                                      </a:rPr>
                                      <m:t>𝑞</m:t>
                                    </m:r>
                                  </m:sub>
                                </m:sSub>
                              </m:e>
                            </m:d>
                            <m:r>
                              <a:rPr lang="en-US" altLang="zh-CN" sz="2000" i="1">
                                <a:latin typeface="Cambria Math" panose="02040503050406030204" pitchFamily="18" charset="0"/>
                              </a:rPr>
                              <m:t>𝑞</m:t>
                            </m:r>
                            <m:r>
                              <a:rPr lang="en-US" altLang="zh-CN" sz="2000" i="1">
                                <a:latin typeface="Cambria Math" panose="02040503050406030204" pitchFamily="18" charset="0"/>
                              </a:rPr>
                              <m:t>∈</m:t>
                            </m:r>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𝑉</m:t>
                                </m:r>
                              </m:e>
                              <m:sub>
                                <m:r>
                                  <a:rPr lang="en-US" altLang="zh-CN" sz="2000" i="1">
                                    <a:latin typeface="Cambria Math" panose="02040503050406030204" pitchFamily="18" charset="0"/>
                                  </a:rPr>
                                  <m:t>𝑞</m:t>
                                </m:r>
                              </m:sub>
                            </m:sSub>
                          </m:e>
                        </m:d>
                      </m:oMath>
                    </a14:m>
                    <a:endParaRPr lang="zh-CN" altLang="zh-CN" sz="2000" dirty="0"/>
                  </a:p>
                  <a:p>
                    <a:pPr>
                      <a:spcBef>
                        <a:spcPct val="0"/>
                      </a:spcBef>
                    </a:pPr>
                    <a:endParaRPr lang="en-US" altLang="zh-CN" sz="2000" dirty="0">
                      <a:latin typeface="Times New Roman" panose="02020603050405020304" pitchFamily="18" charset="0"/>
                      <a:cs typeface="Times New Roman" panose="02020603050405020304" pitchFamily="18" charset="0"/>
                    </a:endParaRPr>
                  </a:p>
                </p:txBody>
              </p:sp>
            </mc:Choice>
            <mc:Fallback xmlns="">
              <p:sp>
                <p:nvSpPr>
                  <p:cNvPr id="27" name="î$ḷîḍè">
                    <a:extLst>
                      <a:ext uri="{FF2B5EF4-FFF2-40B4-BE49-F238E27FC236}">
                        <a16:creationId xmlns:a16="http://schemas.microsoft.com/office/drawing/2014/main" id="{B29553B2-7C5A-4C47-B776-DE65639088A7}"/>
                      </a:ext>
                    </a:extLst>
                  </p:cNvPr>
                  <p:cNvSpPr>
                    <a:spLocks noRot="1" noChangeAspect="1" noMove="1" noResize="1" noEditPoints="1" noAdjustHandles="1" noChangeArrowheads="1" noChangeShapeType="1" noTextEdit="1"/>
                  </p:cNvSpPr>
                  <p:nvPr/>
                </p:nvSpPr>
                <p:spPr>
                  <a:xfrm>
                    <a:off x="694371" y="3607852"/>
                    <a:ext cx="4156829" cy="983473"/>
                  </a:xfrm>
                  <a:prstGeom prst="rect">
                    <a:avLst/>
                  </a:prstGeom>
                  <a:blipFill>
                    <a:blip r:embed="rId4"/>
                    <a:stretch>
                      <a:fillRect l="-1240" t="-20497" b="-97516"/>
                    </a:stretch>
                  </a:blipFill>
                  <a:ln w="9525">
                    <a:noFill/>
                    <a:miter lim="800000"/>
                    <a:headEnd/>
                    <a:tailEnd/>
                  </a:ln>
                  <a:extLst>
                    <a:ext uri="{909E8E84-426E-40dd-AFC4-6F175D3DCCD1}">
                      <a14:hiddenFill xmlns="" xmlns:a14="http://schemas.microsoft.com/office/drawing/2010/main">
                        <a:solidFill>
                          <a:srgbClr val="FFFFFF"/>
                        </a:solidFill>
                      </a14:hiddenFill>
                    </a:ext>
                  </a:extLst>
                </p:spPr>
                <p:txBody>
                  <a:bodyPr/>
                  <a:lstStyle/>
                  <a:p>
                    <a:r>
                      <a:rPr lang="zh-CN" altLang="en-US">
                        <a:noFill/>
                      </a:rPr>
                      <a:t> </a:t>
                    </a:r>
                  </a:p>
                </p:txBody>
              </p:sp>
            </mc:Fallback>
          </mc:AlternateContent>
          <p:sp>
            <p:nvSpPr>
              <p:cNvPr id="28" name="î$ḷîḍè">
                <a:extLst>
                  <a:ext uri="{FF2B5EF4-FFF2-40B4-BE49-F238E27FC236}">
                    <a16:creationId xmlns:a16="http://schemas.microsoft.com/office/drawing/2014/main" id="{7A8C1149-7726-4B23-B247-A0A3523E6D80}"/>
                  </a:ext>
                </a:extLst>
              </p:cNvPr>
              <p:cNvSpPr/>
              <p:nvPr/>
            </p:nvSpPr>
            <p:spPr>
              <a:xfrm>
                <a:off x="694371" y="5163029"/>
                <a:ext cx="4156829" cy="983473"/>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lIns="90000" anchor="t" anchorCtr="0">
                <a:normAutofit/>
              </a:bodyPr>
              <a:lstStyle/>
              <a:p>
                <a:pPr>
                  <a:spcBef>
                    <a:spcPct val="0"/>
                  </a:spcBef>
                </a:pPr>
                <a:endParaRPr lang="en-US" altLang="zh-CN" sz="20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9" name="î$ḷîḍè">
                    <a:extLst>
                      <a:ext uri="{FF2B5EF4-FFF2-40B4-BE49-F238E27FC236}">
                        <a16:creationId xmlns:a16="http://schemas.microsoft.com/office/drawing/2014/main" id="{CBE099C8-42A7-4E58-A253-FE685E23142C}"/>
                      </a:ext>
                    </a:extLst>
                  </p:cNvPr>
                  <p:cNvSpPr/>
                  <p:nvPr/>
                </p:nvSpPr>
                <p:spPr>
                  <a:xfrm>
                    <a:off x="687277" y="5949544"/>
                    <a:ext cx="4733957" cy="1649255"/>
                  </a:xfrm>
                  <a:prstGeom prst="rect">
                    <a:avLst/>
                  </a:prstGeom>
                  <a:noFill/>
                  <a:ln w="9525">
                    <a:noFill/>
                    <a:miter lim="800000"/>
                    <a:headEnd/>
                    <a:tailEnd/>
                  </a:ln>
                  <a:extLst>
                    <a:ext uri="{909E8E84-426E-40dd-AFC4-6F175D3DCCD1}">
                      <a14:hiddenFill xmlns="">
                        <a:solidFill>
                          <a:srgbClr val="FFFFFF"/>
                        </a:solidFill>
                      </a14:hiddenFill>
                    </a:ext>
                  </a:extLst>
                </p:spPr>
                <p:txBody>
                  <a:bodyPr wrap="square" lIns="90000" anchor="t" anchorCtr="0">
                    <a:normAutofit fontScale="92500"/>
                  </a:bodyPr>
                  <a:lstStyle/>
                  <a:p>
                    <a:pPr>
                      <a:lnSpc>
                        <a:spcPct val="150000"/>
                      </a:lnSpc>
                      <a:spcBef>
                        <a:spcPct val="0"/>
                      </a:spcBef>
                    </a:pPr>
                    <a:r>
                      <a:rPr lang="en-US" altLang="zh-CN" sz="2000" b="1" dirty="0">
                        <a:latin typeface="Times New Roman" panose="02020603050405020304" pitchFamily="18" charset="0"/>
                        <a:cs typeface="Times New Roman" panose="02020603050405020304" pitchFamily="18" charset="0"/>
                      </a:rPr>
                      <a:t>Step3. Adding edges among nodes</a:t>
                    </a:r>
                  </a:p>
                  <a:p>
                    <a:pPr>
                      <a:lnSpc>
                        <a:spcPct val="110000"/>
                      </a:lnSpc>
                      <a:spcBef>
                        <a:spcPct val="0"/>
                      </a:spcBef>
                    </a:pPr>
                    <a:r>
                      <a:rPr lang="zh-CN" altLang="en-US" sz="2000" dirty="0">
                        <a:latin typeface="Times New Roman" panose="02020603050405020304" pitchFamily="18" charset="0"/>
                        <a:cs typeface="Times New Roman" panose="02020603050405020304" pitchFamily="18" charset="0"/>
                      </a:rPr>
                      <a:t>对于</a:t>
                    </a:r>
                    <a14:m>
                      <m:oMath xmlns:m="http://schemas.openxmlformats.org/officeDocument/2006/math">
                        <m:r>
                          <a:rPr lang="en-US" altLang="zh-CN" sz="2000" i="1">
                            <a:latin typeface="Cambria Math" panose="02040503050406030204" pitchFamily="18" charset="0"/>
                          </a:rPr>
                          <m:t>𝑞</m:t>
                        </m:r>
                        <m:r>
                          <a:rPr lang="en-US" altLang="zh-CN" sz="2000" i="1">
                            <a:latin typeface="Cambria Math" panose="02040503050406030204" pitchFamily="18" charset="0"/>
                          </a:rPr>
                          <m:t>∈</m:t>
                        </m:r>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𝑉</m:t>
                            </m:r>
                          </m:e>
                          <m:sub>
                            <m:r>
                              <a:rPr lang="en-US" altLang="zh-CN" sz="2000" b="0" i="1" smtClean="0">
                                <a:latin typeface="Cambria Math" panose="02040503050406030204" pitchFamily="18" charset="0"/>
                              </a:rPr>
                              <m:t>𝑝</m:t>
                            </m:r>
                          </m:sub>
                        </m:sSub>
                      </m:oMath>
                    </a14:m>
                    <a:r>
                      <a:rPr lang="zh-CN" altLang="en-US" sz="2000" dirty="0"/>
                      <a:t>，在集合的所有结点中寻找</a:t>
                    </a:r>
                    <a:r>
                      <a:rPr lang="en-US" altLang="zh-CN" sz="2000" dirty="0"/>
                      <a:t>u</a:t>
                    </a:r>
                    <a:r>
                      <a:rPr lang="zh-CN" altLang="en-US" sz="2000" dirty="0"/>
                      <a:t>临近结点，</a:t>
                    </a:r>
                    <a:endParaRPr lang="en-US" altLang="zh-CN" sz="2000" dirty="0"/>
                  </a:p>
                  <a:p>
                    <a:pPr>
                      <a:lnSpc>
                        <a:spcPct val="110000"/>
                      </a:lnSpc>
                      <a:spcBef>
                        <a:spcPct val="0"/>
                      </a:spcBef>
                    </a:pPr>
                    <a:r>
                      <a:rPr lang="zh-CN" altLang="en-US" sz="2000" dirty="0"/>
                      <a:t>如果</a:t>
                    </a:r>
                    <a:r>
                      <a:rPr lang="en-US" altLang="zh-CN" sz="2000" dirty="0" err="1">
                        <a:latin typeface="Times New Roman" panose="02020603050405020304" pitchFamily="18" charset="0"/>
                        <a:cs typeface="Times New Roman" panose="02020603050405020304" pitchFamily="18" charset="0"/>
                      </a:rPr>
                      <a:t>uNN</a:t>
                    </a:r>
                    <a:r>
                      <a:rPr lang="zh-CN" altLang="en-US" sz="2000" dirty="0">
                        <a:latin typeface="Times New Roman" panose="02020603050405020304" pitchFamily="18" charset="0"/>
                        <a:cs typeface="Times New Roman" panose="02020603050405020304" pitchFamily="18" charset="0"/>
                      </a:rPr>
                      <a:t>中的结点在</a:t>
                    </a:r>
                    <a14:m>
                      <m:oMath xmlns:m="http://schemas.openxmlformats.org/officeDocument/2006/math">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𝑉</m:t>
                            </m:r>
                          </m:e>
                          <m:sub>
                            <m:r>
                              <a:rPr lang="en-US" altLang="zh-CN" sz="2000" b="0" i="1" smtClean="0">
                                <a:latin typeface="Cambria Math" panose="02040503050406030204" pitchFamily="18" charset="0"/>
                              </a:rPr>
                              <m:t>𝑝</m:t>
                            </m:r>
                          </m:sub>
                        </m:sSub>
                        <m:r>
                          <a:rPr lang="zh-CN" altLang="en-US" sz="2000" i="1">
                            <a:latin typeface="Cambria Math" panose="02040503050406030204" pitchFamily="18" charset="0"/>
                          </a:rPr>
                          <m:t>中</m:t>
                        </m:r>
                      </m:oMath>
                    </a14:m>
                    <a:r>
                      <a:rPr lang="zh-CN" altLang="en-US" sz="2000" dirty="0">
                        <a:latin typeface="Times New Roman" panose="02020603050405020304" pitchFamily="18" charset="0"/>
                        <a:cs typeface="Times New Roman" panose="02020603050405020304" pitchFamily="18" charset="0"/>
                      </a:rPr>
                      <a:t>，则将</a:t>
                    </a:r>
                    <a14:m>
                      <m:oMath xmlns:m="http://schemas.openxmlformats.org/officeDocument/2006/math">
                        <m:r>
                          <a:rPr lang="en-US" altLang="zh-CN" sz="2000" i="1">
                            <a:latin typeface="Cambria Math" panose="02040503050406030204" pitchFamily="18" charset="0"/>
                          </a:rPr>
                          <m:t>(</m:t>
                        </m:r>
                        <m:r>
                          <a:rPr lang="en-US" altLang="zh-CN" sz="2000" i="1">
                            <a:latin typeface="Cambria Math" panose="02040503050406030204" pitchFamily="18" charset="0"/>
                          </a:rPr>
                          <m:t>𝑞</m:t>
                        </m:r>
                        <m:r>
                          <a:rPr lang="en-US" altLang="zh-CN" sz="2000" i="1">
                            <a:latin typeface="Cambria Math" panose="02040503050406030204" pitchFamily="18" charset="0"/>
                          </a:rPr>
                          <m:t>,</m:t>
                        </m:r>
                        <m:r>
                          <a:rPr lang="en-US" altLang="zh-CN" sz="2000" i="1">
                            <a:latin typeface="Cambria Math" panose="02040503050406030204" pitchFamily="18" charset="0"/>
                          </a:rPr>
                          <m:t>𝑟</m:t>
                        </m:r>
                        <m:r>
                          <a:rPr lang="en-US" altLang="zh-CN" sz="2000" i="1">
                            <a:latin typeface="Cambria Math" panose="02040503050406030204" pitchFamily="18" charset="0"/>
                          </a:rPr>
                          <m:t>)</m:t>
                        </m:r>
                        <m:r>
                          <a:rPr lang="zh-CN" altLang="en-US" sz="2000" i="1" smtClean="0">
                            <a:latin typeface="Cambria Math" panose="02040503050406030204" pitchFamily="18" charset="0"/>
                          </a:rPr>
                          <m:t>加入</m:t>
                        </m:r>
                      </m:oMath>
                    </a14:m>
                    <a:r>
                      <a:rPr lang="zh-CN" altLang="en-US" sz="2000" dirty="0">
                        <a:latin typeface="Times New Roman" panose="02020603050405020304" pitchFamily="18" charset="0"/>
                        <a:cs typeface="Times New Roman" panose="02020603050405020304" pitchFamily="18" charset="0"/>
                      </a:rPr>
                      <a:t>到边集</a:t>
                    </a:r>
                    <a14:m>
                      <m:oMath xmlns:m="http://schemas.openxmlformats.org/officeDocument/2006/math">
                        <m:sSub>
                          <m:sSubPr>
                            <m:ctrlPr>
                              <a:rPr lang="zh-CN" altLang="zh-CN" sz="2000" i="1">
                                <a:latin typeface="Cambria Math" panose="02040503050406030204" pitchFamily="18" charset="0"/>
                              </a:rPr>
                            </m:ctrlPr>
                          </m:sSubPr>
                          <m:e>
                            <m:r>
                              <a:rPr lang="en-US" altLang="zh-CN" sz="2000" b="0" i="1" smtClean="0">
                                <a:latin typeface="Cambria Math" panose="02040503050406030204" pitchFamily="18" charset="0"/>
                              </a:rPr>
                              <m:t>𝐸</m:t>
                            </m:r>
                          </m:e>
                          <m:sub>
                            <m:r>
                              <a:rPr lang="en-US" altLang="zh-CN" sz="2000" i="1">
                                <a:latin typeface="Cambria Math" panose="02040503050406030204" pitchFamily="18" charset="0"/>
                              </a:rPr>
                              <m:t>𝑝</m:t>
                            </m:r>
                          </m:sub>
                        </m:sSub>
                      </m:oMath>
                    </a14:m>
                    <a:r>
                      <a:rPr lang="zh-CN" altLang="en-US" sz="2000" dirty="0">
                        <a:latin typeface="Times New Roman" panose="02020603050405020304" pitchFamily="18" charset="0"/>
                        <a:cs typeface="Times New Roman" panose="02020603050405020304" pitchFamily="18" charset="0"/>
                      </a:rPr>
                      <a:t>中。</a:t>
                    </a:r>
                    <a:endParaRPr lang="en-US" altLang="zh-CN" sz="2000" dirty="0">
                      <a:latin typeface="Times New Roman" panose="02020603050405020304" pitchFamily="18" charset="0"/>
                      <a:cs typeface="Times New Roman" panose="02020603050405020304" pitchFamily="18" charset="0"/>
                    </a:endParaRPr>
                  </a:p>
                  <a:p>
                    <a:pPr>
                      <a:lnSpc>
                        <a:spcPct val="110000"/>
                      </a:lnSpc>
                      <a:spcBef>
                        <a:spcPct val="0"/>
                      </a:spcBef>
                    </a:pPr>
                    <a:r>
                      <a:rPr lang="zh-CN" altLang="en-US" sz="2000" dirty="0">
                        <a:latin typeface="Times New Roman" panose="02020603050405020304" pitchFamily="18" charset="0"/>
                        <a:cs typeface="Times New Roman" panose="02020603050405020304" pitchFamily="18" charset="0"/>
                      </a:rPr>
                      <a:t>最后可由邻接矩阵</a:t>
                    </a:r>
                    <a14:m>
                      <m:oMath xmlns:m="http://schemas.openxmlformats.org/officeDocument/2006/math">
                        <m:sSub>
                          <m:sSubPr>
                            <m:ctrlPr>
                              <a:rPr lang="zh-CN" altLang="zh-CN" sz="2000" i="1">
                                <a:latin typeface="Cambria Math" panose="02040503050406030204" pitchFamily="18" charset="0"/>
                              </a:rPr>
                            </m:ctrlPr>
                          </m:sSubPr>
                          <m:e>
                            <m:r>
                              <a:rPr lang="en-US" altLang="zh-CN" sz="2000" b="0" i="1" smtClean="0">
                                <a:latin typeface="Cambria Math" panose="02040503050406030204" pitchFamily="18" charset="0"/>
                              </a:rPr>
                              <m:t>𝐴</m:t>
                            </m:r>
                          </m:e>
                          <m:sub>
                            <m:r>
                              <a:rPr lang="en-US" altLang="zh-CN" sz="2000" i="1">
                                <a:latin typeface="Cambria Math" panose="02040503050406030204" pitchFamily="18" charset="0"/>
                              </a:rPr>
                              <m:t>𝑝</m:t>
                            </m:r>
                          </m:sub>
                        </m:sSub>
                      </m:oMath>
                    </a14:m>
                    <a:r>
                      <a:rPr lang="zh-CN" altLang="en-US" sz="2000" dirty="0">
                        <a:latin typeface="Times New Roman" panose="02020603050405020304" pitchFamily="18" charset="0"/>
                        <a:cs typeface="Times New Roman" panose="02020603050405020304" pitchFamily="18" charset="0"/>
                      </a:rPr>
                      <a:t>和特征矩阵</a:t>
                    </a:r>
                    <a14:m>
                      <m:oMath xmlns:m="http://schemas.openxmlformats.org/officeDocument/2006/math">
                        <m:sSub>
                          <m:sSubPr>
                            <m:ctrlPr>
                              <a:rPr lang="zh-CN" altLang="zh-CN" sz="2000" i="1">
                                <a:latin typeface="Cambria Math" panose="02040503050406030204" pitchFamily="18" charset="0"/>
                              </a:rPr>
                            </m:ctrlPr>
                          </m:sSubPr>
                          <m:e>
                            <m:r>
                              <a:rPr lang="en-US" altLang="zh-CN" sz="2000" b="0" i="1">
                                <a:latin typeface="Cambria Math" panose="02040503050406030204" pitchFamily="18" charset="0"/>
                              </a:rPr>
                              <m:t>ℱ</m:t>
                            </m:r>
                          </m:e>
                          <m:sub>
                            <m:r>
                              <a:rPr lang="en-US" altLang="zh-CN" sz="2000" b="0" i="1">
                                <a:latin typeface="Cambria Math" panose="02040503050406030204" pitchFamily="18" charset="0"/>
                              </a:rPr>
                              <m:t>𝑝</m:t>
                            </m:r>
                          </m:sub>
                        </m:sSub>
                      </m:oMath>
                    </a14:m>
                    <a:r>
                      <a:rPr lang="zh-CN" altLang="en-US" sz="2000" dirty="0">
                        <a:latin typeface="Times New Roman" panose="02020603050405020304" pitchFamily="18" charset="0"/>
                        <a:cs typeface="Times New Roman" panose="02020603050405020304" pitchFamily="18" charset="0"/>
                      </a:rPr>
                      <a:t>表示</a:t>
                    </a:r>
                    <a:r>
                      <a:rPr lang="en-US" altLang="zh-CN" sz="2000" dirty="0">
                        <a:latin typeface="Times New Roman" panose="02020603050405020304" pitchFamily="18" charset="0"/>
                        <a:cs typeface="Times New Roman" panose="02020603050405020304" pitchFamily="18" charset="0"/>
                      </a:rPr>
                      <a:t>IPS</a:t>
                    </a:r>
                    <a:r>
                      <a:rPr lang="zh-CN" altLang="en-US" sz="2000" dirty="0">
                        <a:latin typeface="Times New Roman" panose="02020603050405020304" pitchFamily="18" charset="0"/>
                        <a:cs typeface="Times New Roman" panose="02020603050405020304" pitchFamily="18" charset="0"/>
                      </a:rPr>
                      <a:t>的拓扑结构</a:t>
                    </a:r>
                    <a:endParaRPr lang="en-US" altLang="zh-CN" sz="2000" dirty="0">
                      <a:latin typeface="Times New Roman" panose="02020603050405020304" pitchFamily="18" charset="0"/>
                      <a:cs typeface="Times New Roman" panose="02020603050405020304" pitchFamily="18" charset="0"/>
                    </a:endParaRPr>
                  </a:p>
                </p:txBody>
              </p:sp>
            </mc:Choice>
            <mc:Fallback xmlns="">
              <p:sp>
                <p:nvSpPr>
                  <p:cNvPr id="29" name="î$ḷîḍè">
                    <a:extLst>
                      <a:ext uri="{FF2B5EF4-FFF2-40B4-BE49-F238E27FC236}">
                        <a16:creationId xmlns:a16="http://schemas.microsoft.com/office/drawing/2014/main" id="{CBE099C8-42A7-4E58-A253-FE685E23142C}"/>
                      </a:ext>
                    </a:extLst>
                  </p:cNvPr>
                  <p:cNvSpPr>
                    <a:spLocks noRot="1" noChangeAspect="1" noMove="1" noResize="1" noEditPoints="1" noAdjustHandles="1" noChangeArrowheads="1" noChangeShapeType="1" noTextEdit="1"/>
                  </p:cNvSpPr>
                  <p:nvPr/>
                </p:nvSpPr>
                <p:spPr>
                  <a:xfrm>
                    <a:off x="687277" y="5949544"/>
                    <a:ext cx="4733957" cy="1649255"/>
                  </a:xfrm>
                  <a:prstGeom prst="rect">
                    <a:avLst/>
                  </a:prstGeom>
                  <a:blipFill>
                    <a:blip r:embed="rId5"/>
                    <a:stretch>
                      <a:fillRect l="-989"/>
                    </a:stretch>
                  </a:blipFill>
                  <a:ln w="9525">
                    <a:noFill/>
                    <a:miter lim="800000"/>
                    <a:headEnd/>
                    <a:tailEnd/>
                  </a:ln>
                  <a:extLst>
                    <a:ext uri="{909E8E84-426E-40dd-AFC4-6F175D3DCCD1}">
                      <a14:hiddenFill xmlns="" xmlns:a14="http://schemas.microsoft.com/office/drawing/2010/main">
                        <a:solidFill>
                          <a:srgbClr val="FFFFFF"/>
                        </a:solidFill>
                      </a14:hiddenFill>
                    </a:ext>
                  </a:extLst>
                </p:spPr>
                <p:txBody>
                  <a:bodyPr/>
                  <a:lstStyle/>
                  <a:p>
                    <a:r>
                      <a:rPr lang="zh-CN" altLang="en-US">
                        <a:noFill/>
                      </a:rPr>
                      <a:t> </a:t>
                    </a:r>
                  </a:p>
                </p:txBody>
              </p:sp>
            </mc:Fallback>
          </mc:AlternateContent>
        </p:grpSp>
        <p:cxnSp>
          <p:nvCxnSpPr>
            <p:cNvPr id="6" name="直接连接符 5">
              <a:extLst>
                <a:ext uri="{FF2B5EF4-FFF2-40B4-BE49-F238E27FC236}">
                  <a16:creationId xmlns:a16="http://schemas.microsoft.com/office/drawing/2014/main" id="{A150D7B7-2CE1-4C56-896A-8B9F8D2AE114}"/>
                </a:ext>
              </a:extLst>
            </p:cNvPr>
            <p:cNvCxnSpPr>
              <a:cxnSpLocks/>
            </p:cNvCxnSpPr>
            <p:nvPr/>
          </p:nvCxnSpPr>
          <p:spPr>
            <a:xfrm>
              <a:off x="748553" y="2405593"/>
              <a:ext cx="5336075"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27A4A907-1B92-44C7-802F-7545E28497FF}"/>
                </a:ext>
              </a:extLst>
            </p:cNvPr>
            <p:cNvCxnSpPr>
              <a:cxnSpLocks/>
            </p:cNvCxnSpPr>
            <p:nvPr/>
          </p:nvCxnSpPr>
          <p:spPr>
            <a:xfrm>
              <a:off x="696509" y="4742323"/>
              <a:ext cx="5336075"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09" name="ïSliḋe">
              <a:extLst>
                <a:ext uri="{FF2B5EF4-FFF2-40B4-BE49-F238E27FC236}">
                  <a16:creationId xmlns:a16="http://schemas.microsoft.com/office/drawing/2014/main" id="{FB4941BF-FF94-4BF1-956A-301BD05D22E2}"/>
                </a:ext>
              </a:extLst>
            </p:cNvPr>
            <p:cNvSpPr/>
            <p:nvPr/>
          </p:nvSpPr>
          <p:spPr bwMode="auto">
            <a:xfrm>
              <a:off x="696510" y="3960940"/>
              <a:ext cx="7346660" cy="7599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en-US" altLang="zh-CN" sz="2000" b="1" dirty="0">
                  <a:latin typeface="Times New Roman" panose="02020603050405020304" pitchFamily="18" charset="0"/>
                  <a:cs typeface="Times New Roman" panose="02020603050405020304" pitchFamily="18" charset="0"/>
                </a:rPr>
                <a:t>IPS</a:t>
              </a:r>
              <a:r>
                <a:rPr lang="zh-CN" altLang="en-US" sz="2000" dirty="0"/>
                <a:t>中结点特征是主元</a:t>
              </a:r>
              <a:r>
                <a:rPr lang="en-US" altLang="zh-CN" sz="2000" dirty="0"/>
                <a:t>p</a:t>
              </a:r>
              <a:r>
                <a:rPr lang="zh-CN" altLang="en-US" sz="2000" dirty="0"/>
                <a:t>的特征与对应邻结点</a:t>
              </a:r>
              <a:r>
                <a:rPr lang="en-US" altLang="zh-CN" sz="2000" dirty="0"/>
                <a:t>q</a:t>
              </a:r>
              <a:r>
                <a:rPr lang="zh-CN" altLang="en-US" sz="2000" dirty="0"/>
                <a:t>的特征的</a:t>
              </a:r>
              <a:endParaRPr lang="en-US" altLang="zh-CN" sz="2000" dirty="0"/>
            </a:p>
            <a:p>
              <a:pPr>
                <a:spcBef>
                  <a:spcPct val="0"/>
                </a:spcBef>
              </a:pPr>
              <a:r>
                <a:rPr lang="zh-CN" altLang="en-US" sz="2000" dirty="0"/>
                <a:t>残差向量</a:t>
              </a:r>
            </a:p>
          </p:txBody>
        </p:sp>
      </p:grpSp>
      <p:grpSp>
        <p:nvGrpSpPr>
          <p:cNvPr id="104" name="组合 103">
            <a:extLst>
              <a:ext uri="{FF2B5EF4-FFF2-40B4-BE49-F238E27FC236}">
                <a16:creationId xmlns:a16="http://schemas.microsoft.com/office/drawing/2014/main" id="{51D7FCE4-A16E-437B-9788-7F68F9306A42}"/>
              </a:ext>
            </a:extLst>
          </p:cNvPr>
          <p:cNvGrpSpPr/>
          <p:nvPr/>
        </p:nvGrpSpPr>
        <p:grpSpPr>
          <a:xfrm>
            <a:off x="0" y="142513"/>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6">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7F42EA77-14A5-4E69-B4B9-85BB0DCF5EEB}"/>
                  </a:ext>
                </a:extLst>
              </p:cNvPr>
              <p:cNvSpPr txBox="1"/>
              <p:nvPr/>
            </p:nvSpPr>
            <p:spPr>
              <a:xfrm>
                <a:off x="871907" y="3391117"/>
                <a:ext cx="5408720" cy="40562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zh-CN" altLang="zh-CN" b="1" i="1">
                              <a:latin typeface="Cambria Math" panose="02040503050406030204" pitchFamily="18" charset="0"/>
                            </a:rPr>
                          </m:ctrlPr>
                        </m:sSubPr>
                        <m:e>
                          <m:r>
                            <a:rPr lang="en-US" altLang="zh-CN" b="1" i="1">
                              <a:latin typeface="Cambria Math" panose="02040503050406030204" pitchFamily="18" charset="0"/>
                            </a:rPr>
                            <m:t>𝓕</m:t>
                          </m:r>
                        </m:e>
                        <m:sub>
                          <m:r>
                            <a:rPr lang="en-US" altLang="zh-CN" b="1" i="1">
                              <a:latin typeface="Cambria Math" panose="02040503050406030204" pitchFamily="18" charset="0"/>
                            </a:rPr>
                            <m:t>𝒑</m:t>
                          </m:r>
                        </m:sub>
                      </m:sSub>
                      <m:r>
                        <a:rPr lang="en-US" altLang="zh-CN" b="1" i="1">
                          <a:latin typeface="Cambria Math" panose="02040503050406030204" pitchFamily="18" charset="0"/>
                        </a:rPr>
                        <m:t>=</m:t>
                      </m:r>
                      <m:sSup>
                        <m:sSupPr>
                          <m:ctrlPr>
                            <a:rPr lang="zh-CN" altLang="zh-CN" b="1" i="1">
                              <a:latin typeface="Cambria Math" panose="02040503050406030204" pitchFamily="18" charset="0"/>
                            </a:rPr>
                          </m:ctrlPr>
                        </m:sSupPr>
                        <m:e>
                          <m:r>
                            <a:rPr lang="en-US" altLang="zh-CN" b="1" i="1">
                              <a:latin typeface="Cambria Math" panose="02040503050406030204" pitchFamily="18" charset="0"/>
                            </a:rPr>
                            <m:t>[…,</m:t>
                          </m:r>
                          <m:sSub>
                            <m:sSubPr>
                              <m:ctrlPr>
                                <a:rPr lang="zh-CN" altLang="zh-CN" b="1" i="1">
                                  <a:latin typeface="Cambria Math" panose="02040503050406030204" pitchFamily="18" charset="0"/>
                                </a:rPr>
                              </m:ctrlPr>
                            </m:sSubPr>
                            <m:e>
                              <m:r>
                                <a:rPr lang="en-US" altLang="zh-CN" b="1" i="1">
                                  <a:latin typeface="Cambria Math" panose="02040503050406030204" pitchFamily="18" charset="0"/>
                                </a:rPr>
                                <m:t>𝒙</m:t>
                              </m:r>
                            </m:e>
                            <m:sub>
                              <m:r>
                                <a:rPr lang="en-US" altLang="zh-CN" b="1" i="1">
                                  <a:latin typeface="Cambria Math" panose="02040503050406030204" pitchFamily="18" charset="0"/>
                                </a:rPr>
                                <m:t>𝒒</m:t>
                              </m:r>
                            </m:sub>
                          </m:sSub>
                          <m:r>
                            <a:rPr lang="en-US" altLang="zh-CN" b="1" i="1">
                              <a:latin typeface="Cambria Math" panose="02040503050406030204" pitchFamily="18" charset="0"/>
                            </a:rPr>
                            <m:t>−</m:t>
                          </m:r>
                          <m:sSub>
                            <m:sSubPr>
                              <m:ctrlPr>
                                <a:rPr lang="zh-CN" altLang="zh-CN" b="1" i="1">
                                  <a:latin typeface="Cambria Math" panose="02040503050406030204" pitchFamily="18" charset="0"/>
                                </a:rPr>
                              </m:ctrlPr>
                            </m:sSubPr>
                            <m:e>
                              <m:r>
                                <a:rPr lang="en-US" altLang="zh-CN" b="1" i="1">
                                  <a:latin typeface="Cambria Math" panose="02040503050406030204" pitchFamily="18" charset="0"/>
                                </a:rPr>
                                <m:t>𝒙</m:t>
                              </m:r>
                            </m:e>
                            <m:sub>
                              <m:r>
                                <a:rPr lang="en-US" altLang="zh-CN" b="1" i="1">
                                  <a:latin typeface="Cambria Math" panose="02040503050406030204" pitchFamily="18" charset="0"/>
                                </a:rPr>
                                <m:t>𝒑</m:t>
                              </m:r>
                            </m:sub>
                          </m:sSub>
                          <m:r>
                            <a:rPr lang="en-US" altLang="zh-CN" b="1" i="1">
                              <a:latin typeface="Cambria Math" panose="02040503050406030204" pitchFamily="18" charset="0"/>
                            </a:rPr>
                            <m:t>,…]</m:t>
                          </m:r>
                        </m:e>
                        <m:sup>
                          <m:r>
                            <a:rPr lang="en-US" altLang="zh-CN" b="1" i="1">
                              <a:latin typeface="Cambria Math" panose="02040503050406030204" pitchFamily="18" charset="0"/>
                            </a:rPr>
                            <m:t>𝑻</m:t>
                          </m:r>
                        </m:sup>
                      </m:sSup>
                      <m:r>
                        <a:rPr lang="en-US" altLang="zh-CN" b="1" i="1">
                          <a:latin typeface="Cambria Math" panose="02040503050406030204" pitchFamily="18" charset="0"/>
                        </a:rPr>
                        <m:t>,    </m:t>
                      </m:r>
                      <m:r>
                        <a:rPr lang="en-US" altLang="zh-CN" i="1">
                          <a:latin typeface="Cambria Math" panose="02040503050406030204" pitchFamily="18" charset="0"/>
                        </a:rPr>
                        <m:t>𝑓𝑜𝑟</m:t>
                      </m:r>
                      <m:r>
                        <a:rPr lang="en-US" altLang="zh-CN" i="1">
                          <a:latin typeface="Cambria Math" panose="02040503050406030204" pitchFamily="18" charset="0"/>
                        </a:rPr>
                        <m:t> </m:t>
                      </m:r>
                      <m:r>
                        <a:rPr lang="en-US" altLang="zh-CN" i="1">
                          <a:latin typeface="Cambria Math" panose="02040503050406030204" pitchFamily="18" charset="0"/>
                        </a:rPr>
                        <m:t>𝑎𝑙𝑙</m:t>
                      </m:r>
                      <m:r>
                        <a:rPr lang="en-US" altLang="zh-CN" i="1">
                          <a:latin typeface="Cambria Math" panose="02040503050406030204" pitchFamily="18" charset="0"/>
                        </a:rPr>
                        <m:t> </m:t>
                      </m:r>
                      <m:r>
                        <a:rPr lang="en-US" altLang="zh-CN" i="1">
                          <a:latin typeface="Cambria Math" panose="02040503050406030204" pitchFamily="18" charset="0"/>
                        </a:rPr>
                        <m:t>𝑞</m:t>
                      </m:r>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𝑉</m:t>
                          </m:r>
                        </m:e>
                        <m:sub>
                          <m:r>
                            <a:rPr lang="en-US" altLang="zh-CN" i="1">
                              <a:latin typeface="Cambria Math" panose="02040503050406030204" pitchFamily="18" charset="0"/>
                            </a:rPr>
                            <m:t>𝑞</m:t>
                          </m:r>
                        </m:sub>
                      </m:sSub>
                    </m:oMath>
                  </m:oMathPara>
                </a14:m>
                <a:endParaRPr lang="zh-CN" altLang="en-US" dirty="0"/>
              </a:p>
            </p:txBody>
          </p:sp>
        </mc:Choice>
        <mc:Fallback xmlns="">
          <p:sp>
            <p:nvSpPr>
              <p:cNvPr id="9" name="文本框 8">
                <a:extLst>
                  <a:ext uri="{FF2B5EF4-FFF2-40B4-BE49-F238E27FC236}">
                    <a16:creationId xmlns:a16="http://schemas.microsoft.com/office/drawing/2014/main" id="{7F42EA77-14A5-4E69-B4B9-85BB0DCF5EEB}"/>
                  </a:ext>
                </a:extLst>
              </p:cNvPr>
              <p:cNvSpPr txBox="1">
                <a:spLocks noRot="1" noChangeAspect="1" noMove="1" noResize="1" noEditPoints="1" noAdjustHandles="1" noChangeArrowheads="1" noChangeShapeType="1" noTextEdit="1"/>
              </p:cNvSpPr>
              <p:nvPr/>
            </p:nvSpPr>
            <p:spPr>
              <a:xfrm>
                <a:off x="871907" y="3391117"/>
                <a:ext cx="5408720" cy="405624"/>
              </a:xfrm>
              <a:prstGeom prst="rect">
                <a:avLst/>
              </a:prstGeom>
              <a:blipFill>
                <a:blip r:embed="rId7"/>
                <a:stretch>
                  <a:fillRect b="-7463"/>
                </a:stretch>
              </a:blipFill>
            </p:spPr>
            <p:txBody>
              <a:bodyPr/>
              <a:lstStyle/>
              <a:p>
                <a:r>
                  <a:rPr lang="zh-CN" altLang="en-US">
                    <a:noFill/>
                  </a:rPr>
                  <a:t> </a:t>
                </a:r>
              </a:p>
            </p:txBody>
          </p:sp>
        </mc:Fallback>
      </mc:AlternateContent>
      <p:pic>
        <p:nvPicPr>
          <p:cNvPr id="30" name="图片 29">
            <a:extLst>
              <a:ext uri="{FF2B5EF4-FFF2-40B4-BE49-F238E27FC236}">
                <a16:creationId xmlns:a16="http://schemas.microsoft.com/office/drawing/2014/main" id="{ED4D167B-D495-48F4-A0D2-986EBE03E13A}"/>
              </a:ext>
            </a:extLst>
          </p:cNvPr>
          <p:cNvPicPr>
            <a:picLocks noChangeAspect="1"/>
          </p:cNvPicPr>
          <p:nvPr/>
        </p:nvPicPr>
        <p:blipFill>
          <a:blip r:embed="rId8"/>
          <a:stretch>
            <a:fillRect/>
          </a:stretch>
        </p:blipFill>
        <p:spPr>
          <a:xfrm>
            <a:off x="6554324" y="887055"/>
            <a:ext cx="5646902" cy="4871835"/>
          </a:xfrm>
          <a:prstGeom prst="rect">
            <a:avLst/>
          </a:prstGeom>
        </p:spPr>
      </p:pic>
    </p:spTree>
    <p:extLst>
      <p:ext uri="{BB962C8B-B14F-4D97-AF65-F5344CB8AC3E}">
        <p14:creationId xmlns:p14="http://schemas.microsoft.com/office/powerpoint/2010/main" val="2360298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af738c60-f0de-49fa-98b5-0eaa980fdd6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2E7F167F-9A2B-4C11-9E6C-6BE50A112358}"/>
              </a:ext>
            </a:extLst>
          </p:cNvPr>
          <p:cNvGrpSpPr>
            <a:grpSpLocks noChangeAspect="1"/>
          </p:cNvGrpSpPr>
          <p:nvPr>
            <p:custDataLst>
              <p:tags r:id="rId1"/>
            </p:custDataLst>
          </p:nvPr>
        </p:nvGrpSpPr>
        <p:grpSpPr>
          <a:xfrm>
            <a:off x="0" y="1130300"/>
            <a:ext cx="12192000" cy="5727700"/>
            <a:chOff x="0" y="1130300"/>
            <a:chExt cx="12192000" cy="5727700"/>
          </a:xfrm>
        </p:grpSpPr>
        <p:grpSp>
          <p:nvGrpSpPr>
            <p:cNvPr id="3" name="îşľiďê">
              <a:extLst>
                <a:ext uri="{FF2B5EF4-FFF2-40B4-BE49-F238E27FC236}">
                  <a16:creationId xmlns:a16="http://schemas.microsoft.com/office/drawing/2014/main" id="{0E22CFCB-73C2-43CC-B6FC-E8427F3F7425}"/>
                </a:ext>
              </a:extLst>
            </p:cNvPr>
            <p:cNvGrpSpPr/>
            <p:nvPr/>
          </p:nvGrpSpPr>
          <p:grpSpPr>
            <a:xfrm>
              <a:off x="7159518" y="2485227"/>
              <a:ext cx="2914163" cy="1566698"/>
              <a:chOff x="7159518" y="2485227"/>
              <a:chExt cx="2914163" cy="1566698"/>
            </a:xfrm>
          </p:grpSpPr>
          <p:sp>
            <p:nvSpPr>
              <p:cNvPr id="15" name="iṣľïḋé">
                <a:extLst>
                  <a:ext uri="{FF2B5EF4-FFF2-40B4-BE49-F238E27FC236}">
                    <a16:creationId xmlns:a16="http://schemas.microsoft.com/office/drawing/2014/main" id="{F8A49850-1349-49EF-A0EC-6AF715DD66E3}"/>
                  </a:ext>
                </a:extLst>
              </p:cNvPr>
              <p:cNvSpPr/>
              <p:nvPr/>
            </p:nvSpPr>
            <p:spPr>
              <a:xfrm>
                <a:off x="9883501"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16" name="ï$ľïḍé">
                <a:extLst>
                  <a:ext uri="{FF2B5EF4-FFF2-40B4-BE49-F238E27FC236}">
                    <a16:creationId xmlns:a16="http://schemas.microsoft.com/office/drawing/2014/main" id="{187E58A9-A88D-4DA8-9E92-8145C72F5FF1}"/>
                  </a:ext>
                </a:extLst>
              </p:cNvPr>
              <p:cNvSpPr/>
              <p:nvPr/>
            </p:nvSpPr>
            <p:spPr>
              <a:xfrm>
                <a:off x="9300914" y="2485227"/>
                <a:ext cx="190179"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25" name="îṧ1íďè">
                <a:extLst>
                  <a:ext uri="{FF2B5EF4-FFF2-40B4-BE49-F238E27FC236}">
                    <a16:creationId xmlns:a16="http://schemas.microsoft.com/office/drawing/2014/main" id="{06F33B82-51C1-4499-BD76-8C17CF5AA341}"/>
                  </a:ext>
                </a:extLst>
              </p:cNvPr>
              <p:cNvSpPr/>
              <p:nvPr/>
            </p:nvSpPr>
            <p:spPr>
              <a:xfrm>
                <a:off x="7733902" y="2485227"/>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26" name="íslîḓe">
                <a:extLst>
                  <a:ext uri="{FF2B5EF4-FFF2-40B4-BE49-F238E27FC236}">
                    <a16:creationId xmlns:a16="http://schemas.microsoft.com/office/drawing/2014/main" id="{708DE463-D66D-4A27-919B-FA5CEDBC1318}"/>
                  </a:ext>
                </a:extLst>
              </p:cNvPr>
              <p:cNvSpPr/>
              <p:nvPr/>
            </p:nvSpPr>
            <p:spPr>
              <a:xfrm>
                <a:off x="7159518"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grpSp>
            <p:nvGrpSpPr>
              <p:cNvPr id="43" name="íŝlîdè">
                <a:extLst>
                  <a:ext uri="{FF2B5EF4-FFF2-40B4-BE49-F238E27FC236}">
                    <a16:creationId xmlns:a16="http://schemas.microsoft.com/office/drawing/2014/main" id="{26F29EAB-7BF1-4B0D-A776-6FC2E1B5BDF5}"/>
                  </a:ext>
                </a:extLst>
              </p:cNvPr>
              <p:cNvGrpSpPr/>
              <p:nvPr/>
            </p:nvGrpSpPr>
            <p:grpSpPr>
              <a:xfrm>
                <a:off x="9293628" y="3878032"/>
                <a:ext cx="599437" cy="173893"/>
                <a:chOff x="161377" y="405696"/>
                <a:chExt cx="927773" cy="269141"/>
              </a:xfrm>
              <a:solidFill>
                <a:schemeClr val="tx2">
                  <a:lumMod val="20000"/>
                  <a:lumOff val="80000"/>
                </a:schemeClr>
              </a:solidFill>
            </p:grpSpPr>
            <p:sp>
              <p:nvSpPr>
                <p:cNvPr id="46" name="ïŝlïďê">
                  <a:extLst>
                    <a:ext uri="{FF2B5EF4-FFF2-40B4-BE49-F238E27FC236}">
                      <a16:creationId xmlns:a16="http://schemas.microsoft.com/office/drawing/2014/main" id="{E12F6BA8-A70D-44EC-A471-DF4B2ACA8652}"/>
                    </a:ext>
                  </a:extLst>
                </p:cNvPr>
                <p:cNvSpPr/>
                <p:nvPr/>
              </p:nvSpPr>
              <p:spPr>
                <a:xfrm>
                  <a:off x="161377" y="5072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47" name="îṣlíḓè">
                  <a:extLst>
                    <a:ext uri="{FF2B5EF4-FFF2-40B4-BE49-F238E27FC236}">
                      <a16:creationId xmlns:a16="http://schemas.microsoft.com/office/drawing/2014/main" id="{F2CE635F-5A01-4864-A790-340CE9E15DF5}"/>
                    </a:ext>
                  </a:extLst>
                </p:cNvPr>
                <p:cNvSpPr/>
                <p:nvPr/>
              </p:nvSpPr>
              <p:spPr>
                <a:xfrm>
                  <a:off x="358227" y="4056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49" name="ï$1idé">
                  <a:extLst>
                    <a:ext uri="{FF2B5EF4-FFF2-40B4-BE49-F238E27FC236}">
                      <a16:creationId xmlns:a16="http://schemas.microsoft.com/office/drawing/2014/main" id="{E3098B12-62B5-4784-8DF5-0B7AA4A50C42}"/>
                    </a:ext>
                  </a:extLst>
                </p:cNvPr>
                <p:cNvSpPr/>
                <p:nvPr/>
              </p:nvSpPr>
              <p:spPr>
                <a:xfrm>
                  <a:off x="1020581" y="509091"/>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grpSp>
        </p:grpSp>
        <p:sp>
          <p:nvSpPr>
            <p:cNvPr id="4" name="ïṣļíḍé">
              <a:extLst>
                <a:ext uri="{FF2B5EF4-FFF2-40B4-BE49-F238E27FC236}">
                  <a16:creationId xmlns:a16="http://schemas.microsoft.com/office/drawing/2014/main" id="{F1333C3C-61D7-4248-8FA8-D66A2356FD8E}"/>
                </a:ext>
              </a:extLst>
            </p:cNvPr>
            <p:cNvSpPr/>
            <p:nvPr/>
          </p:nvSpPr>
          <p:spPr>
            <a:xfrm>
              <a:off x="0" y="4932518"/>
              <a:ext cx="12192000" cy="1925482"/>
            </a:xfrm>
            <a:custGeom>
              <a:avLst/>
              <a:gdLst/>
              <a:ahLst/>
              <a:cxnLst>
                <a:cxn ang="0">
                  <a:pos x="wd2" y="hd2"/>
                </a:cxn>
                <a:cxn ang="5400000">
                  <a:pos x="wd2" y="hd2"/>
                </a:cxn>
                <a:cxn ang="10800000">
                  <a:pos x="wd2" y="hd2"/>
                </a:cxn>
                <a:cxn ang="16200000">
                  <a:pos x="wd2" y="hd2"/>
                </a:cxn>
              </a:cxnLst>
              <a:rect l="0" t="0" r="r" b="b"/>
              <a:pathLst>
                <a:path w="21600" h="19765" extrusionOk="0">
                  <a:moveTo>
                    <a:pt x="21600" y="19633"/>
                  </a:moveTo>
                  <a:lnTo>
                    <a:pt x="21600" y="4678"/>
                  </a:lnTo>
                  <a:cubicBezTo>
                    <a:pt x="21519" y="5200"/>
                    <a:pt x="21450" y="5778"/>
                    <a:pt x="21394" y="6397"/>
                  </a:cubicBezTo>
                  <a:cubicBezTo>
                    <a:pt x="21326" y="7134"/>
                    <a:pt x="21278" y="7922"/>
                    <a:pt x="21250" y="8739"/>
                  </a:cubicBezTo>
                  <a:cubicBezTo>
                    <a:pt x="20732" y="6146"/>
                    <a:pt x="20024" y="5226"/>
                    <a:pt x="19365" y="6289"/>
                  </a:cubicBezTo>
                  <a:cubicBezTo>
                    <a:pt x="18691" y="7375"/>
                    <a:pt x="18159" y="10379"/>
                    <a:pt x="17955" y="14256"/>
                  </a:cubicBezTo>
                  <a:cubicBezTo>
                    <a:pt x="17634" y="12696"/>
                    <a:pt x="17199" y="12181"/>
                    <a:pt x="16798" y="12887"/>
                  </a:cubicBezTo>
                  <a:cubicBezTo>
                    <a:pt x="16407" y="13575"/>
                    <a:pt x="16100" y="15338"/>
                    <a:pt x="15978" y="17597"/>
                  </a:cubicBezTo>
                  <a:cubicBezTo>
                    <a:pt x="15803" y="16521"/>
                    <a:pt x="15571" y="15813"/>
                    <a:pt x="15318" y="15584"/>
                  </a:cubicBezTo>
                  <a:cubicBezTo>
                    <a:pt x="15024" y="15317"/>
                    <a:pt x="14722" y="15720"/>
                    <a:pt x="14477" y="16708"/>
                  </a:cubicBezTo>
                  <a:cubicBezTo>
                    <a:pt x="14291" y="14758"/>
                    <a:pt x="14004" y="13198"/>
                    <a:pt x="13655" y="12253"/>
                  </a:cubicBezTo>
                  <a:cubicBezTo>
                    <a:pt x="13039" y="10580"/>
                    <a:pt x="12315" y="10968"/>
                    <a:pt x="11762" y="13266"/>
                  </a:cubicBezTo>
                  <a:cubicBezTo>
                    <a:pt x="11578" y="11890"/>
                    <a:pt x="11312" y="10963"/>
                    <a:pt x="11015" y="10670"/>
                  </a:cubicBezTo>
                  <a:cubicBezTo>
                    <a:pt x="10742" y="10401"/>
                    <a:pt x="10462" y="10688"/>
                    <a:pt x="10221" y="11483"/>
                  </a:cubicBezTo>
                  <a:cubicBezTo>
                    <a:pt x="10170" y="7291"/>
                    <a:pt x="9751" y="3546"/>
                    <a:pt x="9112" y="1556"/>
                  </a:cubicBezTo>
                  <a:cubicBezTo>
                    <a:pt x="8023" y="-1835"/>
                    <a:pt x="6666" y="498"/>
                    <a:pt x="6072" y="6781"/>
                  </a:cubicBezTo>
                  <a:cubicBezTo>
                    <a:pt x="5812" y="5146"/>
                    <a:pt x="5436" y="4296"/>
                    <a:pt x="5053" y="4477"/>
                  </a:cubicBezTo>
                  <a:cubicBezTo>
                    <a:pt x="4640" y="4672"/>
                    <a:pt x="4271" y="6034"/>
                    <a:pt x="4065" y="8117"/>
                  </a:cubicBezTo>
                  <a:cubicBezTo>
                    <a:pt x="3794" y="6709"/>
                    <a:pt x="3446" y="5902"/>
                    <a:pt x="3082" y="5841"/>
                  </a:cubicBezTo>
                  <a:cubicBezTo>
                    <a:pt x="2707" y="5778"/>
                    <a:pt x="2342" y="6506"/>
                    <a:pt x="2053" y="7890"/>
                  </a:cubicBezTo>
                  <a:cubicBezTo>
                    <a:pt x="1856" y="5787"/>
                    <a:pt x="1565" y="4032"/>
                    <a:pt x="1210" y="2809"/>
                  </a:cubicBezTo>
                  <a:cubicBezTo>
                    <a:pt x="848" y="1560"/>
                    <a:pt x="433" y="914"/>
                    <a:pt x="11" y="942"/>
                  </a:cubicBezTo>
                  <a:lnTo>
                    <a:pt x="0" y="19765"/>
                  </a:lnTo>
                  <a:lnTo>
                    <a:pt x="21600" y="19633"/>
                  </a:ln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endParaRPr/>
            </a:p>
          </p:txBody>
        </p:sp>
        <p:grpSp>
          <p:nvGrpSpPr>
            <p:cNvPr id="5" name="íṣḷïḓê">
              <a:extLst>
                <a:ext uri="{FF2B5EF4-FFF2-40B4-BE49-F238E27FC236}">
                  <a16:creationId xmlns:a16="http://schemas.microsoft.com/office/drawing/2014/main" id="{84542979-4D2A-4E31-8209-361207FDDC84}"/>
                </a:ext>
              </a:extLst>
            </p:cNvPr>
            <p:cNvGrpSpPr/>
            <p:nvPr/>
          </p:nvGrpSpPr>
          <p:grpSpPr>
            <a:xfrm>
              <a:off x="687280" y="1130300"/>
              <a:ext cx="4843923" cy="1792795"/>
              <a:chOff x="687278" y="2398652"/>
              <a:chExt cx="3722759" cy="1792795"/>
            </a:xfrm>
          </p:grpSpPr>
          <p:sp>
            <p:nvSpPr>
              <p:cNvPr id="11" name="î$ḷîḍè">
                <a:extLst>
                  <a:ext uri="{FF2B5EF4-FFF2-40B4-BE49-F238E27FC236}">
                    <a16:creationId xmlns:a16="http://schemas.microsoft.com/office/drawing/2014/main" id="{13B8C4E4-0997-4FC0-A6DB-827D3CC5FA6F}"/>
                  </a:ext>
                </a:extLst>
              </p:cNvPr>
              <p:cNvSpPr/>
              <p:nvPr/>
            </p:nvSpPr>
            <p:spPr>
              <a:xfrm>
                <a:off x="687278" y="2723376"/>
                <a:ext cx="3722759" cy="1468071"/>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lIns="90000" anchor="t" anchorCtr="0">
                <a:normAutofit/>
              </a:bodyPr>
              <a:lstStyle/>
              <a:p>
                <a:pPr>
                  <a:lnSpc>
                    <a:spcPct val="150000"/>
                  </a:lnSpc>
                  <a:spcBef>
                    <a:spcPct val="0"/>
                  </a:spcBef>
                </a:pPr>
                <a:endParaRPr lang="en-US" altLang="zh-CN" sz="2000" dirty="0">
                  <a:latin typeface="Times New Roman" panose="02020603050405020304" pitchFamily="18" charset="0"/>
                  <a:cs typeface="Times New Roman" panose="02020603050405020304" pitchFamily="18" charset="0"/>
                </a:endParaRPr>
              </a:p>
            </p:txBody>
          </p:sp>
          <p:sp>
            <p:nvSpPr>
              <p:cNvPr id="12" name="íšľídê">
                <a:extLst>
                  <a:ext uri="{FF2B5EF4-FFF2-40B4-BE49-F238E27FC236}">
                    <a16:creationId xmlns:a16="http://schemas.microsoft.com/office/drawing/2014/main" id="{A4BECB82-BE9A-46DC-B97B-6BD32C7F5466}"/>
                  </a:ext>
                </a:extLst>
              </p:cNvPr>
              <p:cNvSpPr txBox="1"/>
              <p:nvPr/>
            </p:nvSpPr>
            <p:spPr bwMode="auto">
              <a:xfrm>
                <a:off x="687278" y="2398652"/>
                <a:ext cx="3524773" cy="441805"/>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latin typeface="Times New Roman" panose="02020603050405020304" pitchFamily="18" charset="0"/>
                    <a:cs typeface="Times New Roman" panose="02020603050405020304" pitchFamily="18" charset="0"/>
                  </a:rPr>
                  <a:t>3.3 Graph Convolution on IPS</a:t>
                </a:r>
              </a:p>
            </p:txBody>
          </p:sp>
        </p:grpSp>
        <p:cxnSp>
          <p:nvCxnSpPr>
            <p:cNvPr id="6" name="直接连接符 5">
              <a:extLst>
                <a:ext uri="{FF2B5EF4-FFF2-40B4-BE49-F238E27FC236}">
                  <a16:creationId xmlns:a16="http://schemas.microsoft.com/office/drawing/2014/main" id="{A150D7B7-2CE1-4C56-896A-8B9F8D2AE114}"/>
                </a:ext>
              </a:extLst>
            </p:cNvPr>
            <p:cNvCxnSpPr>
              <a:cxnSpLocks/>
            </p:cNvCxnSpPr>
            <p:nvPr/>
          </p:nvCxnSpPr>
          <p:spPr>
            <a:xfrm>
              <a:off x="748553" y="3650877"/>
              <a:ext cx="5336075"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7" name="ïSliḋe">
              <a:extLst>
                <a:ext uri="{FF2B5EF4-FFF2-40B4-BE49-F238E27FC236}">
                  <a16:creationId xmlns:a16="http://schemas.microsoft.com/office/drawing/2014/main" id="{218B372A-F407-427A-84A6-867D34FE21DF}"/>
                </a:ext>
              </a:extLst>
            </p:cNvPr>
            <p:cNvSpPr/>
            <p:nvPr/>
          </p:nvSpPr>
          <p:spPr bwMode="auto">
            <a:xfrm>
              <a:off x="687278" y="3841172"/>
              <a:ext cx="7077393" cy="21724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zh-CN" altLang="en-US" sz="2000" dirty="0"/>
                <a:t>图卷积操作可以分为两步：</a:t>
              </a:r>
              <a:endParaRPr lang="en-US" altLang="zh-CN" sz="2000" dirty="0"/>
            </a:p>
            <a:p>
              <a:pPr marL="457200" indent="-457200">
                <a:lnSpc>
                  <a:spcPct val="150000"/>
                </a:lnSpc>
                <a:spcBef>
                  <a:spcPct val="0"/>
                </a:spcBef>
                <a:buAutoNum type="arabicPeriod"/>
              </a:pPr>
              <a:r>
                <a:rPr lang="zh-CN" altLang="en-US" sz="2000" dirty="0">
                  <a:latin typeface="Times New Roman" panose="02020603050405020304" pitchFamily="18" charset="0"/>
                  <a:cs typeface="Times New Roman" panose="02020603050405020304" pitchFamily="18" charset="0"/>
                </a:rPr>
                <a:t>用</a:t>
              </a:r>
              <a:r>
                <a:rPr lang="en-US" altLang="zh-CN" sz="2000" dirty="0">
                  <a:latin typeface="Times New Roman" panose="02020603050405020304" pitchFamily="18" charset="0"/>
                  <a:cs typeface="Times New Roman" panose="02020603050405020304" pitchFamily="18" charset="0"/>
                </a:rPr>
                <a:t>G</a:t>
              </a:r>
              <a:r>
                <a:rPr lang="zh-CN" altLang="en-US" sz="2000" dirty="0">
                  <a:latin typeface="Times New Roman" panose="02020603050405020304" pitchFamily="18" charset="0"/>
                  <a:cs typeface="Times New Roman" panose="02020603050405020304" pitchFamily="18" charset="0"/>
                </a:rPr>
                <a:t>左乘</a:t>
              </a:r>
              <a:r>
                <a:rPr lang="en-US" altLang="zh-CN" sz="2000" dirty="0">
                  <a:latin typeface="Times New Roman" panose="02020603050405020304" pitchFamily="18" charset="0"/>
                  <a:cs typeface="Times New Roman" panose="02020603050405020304" pitchFamily="18" charset="0"/>
                </a:rPr>
                <a:t>X</a:t>
              </a:r>
              <a:r>
                <a:rPr lang="zh-CN" altLang="en-US" sz="2000" dirty="0">
                  <a:latin typeface="Times New Roman" panose="02020603050405020304" pitchFamily="18" charset="0"/>
                  <a:cs typeface="Times New Roman" panose="02020603050405020304" pitchFamily="18" charset="0"/>
                </a:rPr>
                <a:t>，聚合邻结点的底层信息，再将</a:t>
              </a:r>
              <a:r>
                <a:rPr lang="en-US" altLang="zh-CN" sz="2000" dirty="0">
                  <a:latin typeface="Times New Roman" panose="02020603050405020304" pitchFamily="18" charset="0"/>
                  <a:cs typeface="Times New Roman" panose="02020603050405020304" pitchFamily="18" charset="0"/>
                </a:rPr>
                <a:t>X</a:t>
              </a:r>
              <a:r>
                <a:rPr lang="zh-CN" altLang="en-US" sz="2000" dirty="0">
                  <a:latin typeface="Times New Roman" panose="02020603050405020304" pitchFamily="18" charset="0"/>
                  <a:cs typeface="Times New Roman" panose="02020603050405020304" pitchFamily="18" charset="0"/>
                </a:rPr>
                <a:t>与</a:t>
              </a:r>
              <a:r>
                <a:rPr lang="en-US" altLang="zh-CN" sz="2000" dirty="0">
                  <a:latin typeface="Times New Roman" panose="02020603050405020304" pitchFamily="18" charset="0"/>
                  <a:cs typeface="Times New Roman" panose="02020603050405020304" pitchFamily="18" charset="0"/>
                </a:rPr>
                <a:t>GX</a:t>
              </a:r>
              <a:r>
                <a:rPr lang="zh-CN" altLang="en-US" sz="2000" dirty="0">
                  <a:latin typeface="Times New Roman" panose="02020603050405020304" pitchFamily="18" charset="0"/>
                  <a:cs typeface="Times New Roman" panose="02020603050405020304" pitchFamily="18" charset="0"/>
                </a:rPr>
                <a:t>沿特征维度拼接</a:t>
              </a:r>
              <a:endParaRPr lang="en-US" altLang="zh-CN" sz="2000" dirty="0">
                <a:latin typeface="Times New Roman" panose="02020603050405020304" pitchFamily="18" charset="0"/>
                <a:cs typeface="Times New Roman" panose="02020603050405020304" pitchFamily="18" charset="0"/>
              </a:endParaRPr>
            </a:p>
            <a:p>
              <a:pPr marL="457200" indent="-457200">
                <a:lnSpc>
                  <a:spcPct val="150000"/>
                </a:lnSpc>
                <a:spcBef>
                  <a:spcPct val="0"/>
                </a:spcBef>
                <a:buAutoNum type="arabicPeriod"/>
              </a:pPr>
              <a:r>
                <a:rPr lang="zh-CN" altLang="en-US" sz="2000" dirty="0">
                  <a:latin typeface="Times New Roman" panose="02020603050405020304" pitchFamily="18" charset="0"/>
                  <a:cs typeface="Times New Roman" panose="02020603050405020304" pitchFamily="18" charset="0"/>
                </a:rPr>
                <a:t>用一组线性滤波器对拼接的特征进行变换，学习其参数</a:t>
              </a:r>
              <a:r>
                <a:rPr lang="en-US" altLang="zh-CN" sz="2000" dirty="0">
                  <a:latin typeface="Times New Roman" panose="02020603050405020304" pitchFamily="18" charset="0"/>
                  <a:cs typeface="Times New Roman" panose="02020603050405020304" pitchFamily="18" charset="0"/>
                </a:rPr>
                <a:t>W</a:t>
              </a:r>
            </a:p>
            <a:p>
              <a:pPr marL="457200" indent="-457200">
                <a:lnSpc>
                  <a:spcPct val="150000"/>
                </a:lnSpc>
                <a:spcBef>
                  <a:spcPct val="0"/>
                </a:spcBef>
                <a:buAutoNum type="arabicPeriod"/>
              </a:pPr>
              <a:endParaRPr lang="zh-CN" altLang="en-US" sz="2000" dirty="0"/>
            </a:p>
          </p:txBody>
        </p:sp>
      </p:grpSp>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3">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mc:AlternateContent xmlns:mc="http://schemas.openxmlformats.org/markup-compatibility/2006" xmlns:a14="http://schemas.microsoft.com/office/drawing/2010/main">
        <mc:Choice Requires="a14">
          <p:sp>
            <p:nvSpPr>
              <p:cNvPr id="27" name="is1iḍê">
                <a:extLst>
                  <a:ext uri="{FF2B5EF4-FFF2-40B4-BE49-F238E27FC236}">
                    <a16:creationId xmlns:a16="http://schemas.microsoft.com/office/drawing/2014/main" id="{A692B6C0-DB71-4FC1-A61E-A1CE401CD936}"/>
                  </a:ext>
                </a:extLst>
              </p:cNvPr>
              <p:cNvSpPr txBox="1"/>
              <p:nvPr/>
            </p:nvSpPr>
            <p:spPr bwMode="auto">
              <a:xfrm>
                <a:off x="687279" y="1588836"/>
                <a:ext cx="7772337" cy="1925482"/>
              </a:xfrm>
              <a:prstGeom prst="rect">
                <a:avLst/>
              </a:prstGeom>
              <a:noFill/>
              <a:ln>
                <a:noFill/>
              </a:ln>
              <a:extLst>
                <a:ext uri="{909E8E84-426E-40dd-AFC4-6F175D3DCCD1}">
                  <a14:hiddenFill xmlns="">
                    <a:solidFill>
                      <a:srgbClr val="FFFFFF"/>
                    </a:solidFill>
                  </a14:hiddenFill>
                </a:ext>
                <a:ext uri="{91240B29-F687-4f45-9708-019B960494DF}">
                  <a14:hiddenLine xmlns="" w="9525">
                    <a:solidFill>
                      <a:srgbClr val="000000"/>
                    </a:solidFill>
                    <a:miter lim="800000"/>
                    <a:headEnd/>
                    <a:tailEnd/>
                  </a14:hiddenLine>
                </a:ext>
              </a:extLst>
            </p:spPr>
            <p:txBody>
              <a:bodyPr wrap="non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50000"/>
                  </a:lnSpc>
                  <a:spcBef>
                    <a:spcPct val="0"/>
                  </a:spcBef>
                  <a:buFontTx/>
                  <a:buNone/>
                </a:pPr>
                <a:r>
                  <a:rPr lang="zh-CN" altLang="en-US" sz="2000" dirty="0">
                    <a:latin typeface="Times New Roman" panose="02020603050405020304" pitchFamily="18" charset="0"/>
                    <a:cs typeface="Times New Roman" panose="02020603050405020304" pitchFamily="18" charset="0"/>
                  </a:rPr>
                  <a:t>一个图卷积层：</a:t>
                </a:r>
                <a:endParaRPr lang="en-US" altLang="zh-CN" sz="2000" dirty="0">
                  <a:latin typeface="Times New Roman" panose="02020603050405020304" pitchFamily="18" charset="0"/>
                  <a:cs typeface="Times New Roman" panose="02020603050405020304" pitchFamily="18" charset="0"/>
                </a:endParaRPr>
              </a:p>
              <a:p>
                <a:pPr eaLnBrk="1" hangingPunct="1">
                  <a:lnSpc>
                    <a:spcPct val="150000"/>
                  </a:lnSpc>
                  <a:spcBef>
                    <a:spcPct val="0"/>
                  </a:spcBef>
                  <a:buFontTx/>
                  <a:buNone/>
                </a:pPr>
                <a:r>
                  <a:rPr lang="zh-CN" altLang="en-US" sz="2000" dirty="0">
                    <a:latin typeface="Times New Roman" panose="02020603050405020304" pitchFamily="18" charset="0"/>
                    <a:cs typeface="Times New Roman" panose="02020603050405020304" pitchFamily="18" charset="0"/>
                  </a:rPr>
                  <a:t>输入</a:t>
                </a:r>
                <a:r>
                  <a:rPr lang="en-US" altLang="zh-CN" sz="2000" b="1" dirty="0">
                    <a:latin typeface="Times New Roman" panose="02020603050405020304" pitchFamily="18" charset="0"/>
                    <a:cs typeface="Times New Roman" panose="02020603050405020304" pitchFamily="18" charset="0"/>
                  </a:rPr>
                  <a:t>X, A</a:t>
                </a:r>
                <a:r>
                  <a:rPr lang="zh-CN" altLang="en-US" sz="2000" b="1"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输出</a:t>
                </a:r>
                <a:r>
                  <a:rPr lang="en-US" altLang="zh-CN" sz="2000" b="1" dirty="0">
                    <a:latin typeface="Times New Roman" panose="02020603050405020304" pitchFamily="18" charset="0"/>
                    <a:cs typeface="Times New Roman" panose="02020603050405020304" pitchFamily="18" charset="0"/>
                  </a:rPr>
                  <a:t>Y</a:t>
                </a:r>
              </a:p>
              <a:p>
                <a:pPr algn="just" eaLnBrk="1" hangingPunct="1">
                  <a:lnSpc>
                    <a:spcPct val="150000"/>
                  </a:lnSpc>
                  <a:spcBef>
                    <a:spcPct val="0"/>
                  </a:spcBef>
                  <a:buFontTx/>
                  <a:buNone/>
                </a:pPr>
                <a14:m>
                  <m:oMathPara xmlns:m="http://schemas.openxmlformats.org/officeDocument/2006/math">
                    <m:oMathParaPr>
                      <m:jc m:val="center"/>
                    </m:oMathParaPr>
                    <m:oMath xmlns:m="http://schemas.openxmlformats.org/officeDocument/2006/math">
                      <m:r>
                        <a:rPr lang="en-US" altLang="zh-CN" sz="2000" b="1" i="1" smtClean="0">
                          <a:latin typeface="Cambria Math" panose="02040503050406030204" pitchFamily="18" charset="0"/>
                          <a:cs typeface="Times New Roman" panose="02020603050405020304" pitchFamily="18" charset="0"/>
                        </a:rPr>
                        <m:t>𝒀</m:t>
                      </m:r>
                      <m:r>
                        <a:rPr lang="en-US" altLang="zh-CN" sz="2000" b="1" i="1" smtClean="0">
                          <a:latin typeface="Cambria Math" panose="02040503050406030204" pitchFamily="18" charset="0"/>
                          <a:cs typeface="Times New Roman" panose="02020603050405020304" pitchFamily="18" charset="0"/>
                        </a:rPr>
                        <m:t>=</m:t>
                      </m:r>
                      <m:r>
                        <a:rPr lang="en-US" altLang="zh-CN" sz="2000" b="1" i="1" smtClean="0">
                          <a:latin typeface="Cambria Math" panose="02040503050406030204" pitchFamily="18" charset="0"/>
                          <a:ea typeface="Cambria Math" panose="02040503050406030204" pitchFamily="18" charset="0"/>
                          <a:cs typeface="Times New Roman" panose="02020603050405020304" pitchFamily="18" charset="0"/>
                        </a:rPr>
                        <m:t>𝝈</m:t>
                      </m:r>
                      <m:r>
                        <a:rPr lang="en-US" altLang="zh-CN" sz="2000" b="1"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CN" sz="2000" b="1" i="1" smtClean="0">
                          <a:latin typeface="Cambria Math" panose="02040503050406030204" pitchFamily="18" charset="0"/>
                          <a:ea typeface="Cambria Math" panose="02040503050406030204" pitchFamily="18" charset="0"/>
                          <a:cs typeface="Times New Roman" panose="02020603050405020304" pitchFamily="18" charset="0"/>
                        </a:rPr>
                        <m:t>𝑿</m:t>
                      </m:r>
                      <m:r>
                        <a:rPr lang="en-US" altLang="zh-CN" sz="2000" b="1" i="1" smtClean="0">
                          <a:latin typeface="Cambria Math" panose="02040503050406030204" pitchFamily="18" charset="0"/>
                          <a:ea typeface="Cambria Math" panose="02040503050406030204" pitchFamily="18" charset="0"/>
                          <a:cs typeface="Times New Roman" panose="02020603050405020304" pitchFamily="18" charset="0"/>
                        </a:rPr>
                        <m:t>|</m:t>
                      </m:r>
                      <m:d>
                        <m:dPr>
                          <m:begChr m:val="|"/>
                          <m:endChr m:val="]"/>
                          <m:ctrlPr>
                            <a:rPr lang="en-US" altLang="zh-CN" sz="2000" b="1" i="1" smtClean="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000" b="1" i="1" smtClean="0">
                              <a:latin typeface="Cambria Math" panose="02040503050406030204" pitchFamily="18" charset="0"/>
                              <a:ea typeface="Cambria Math" panose="02040503050406030204" pitchFamily="18" charset="0"/>
                              <a:cs typeface="Times New Roman" panose="02020603050405020304" pitchFamily="18" charset="0"/>
                            </a:rPr>
                            <m:t>𝑮𝑿</m:t>
                          </m:r>
                        </m:e>
                      </m:d>
                      <m:r>
                        <a:rPr lang="en-US" altLang="zh-CN" sz="2000" b="1" i="1" smtClean="0">
                          <a:latin typeface="Cambria Math" panose="02040503050406030204" pitchFamily="18" charset="0"/>
                          <a:ea typeface="Cambria Math" panose="02040503050406030204" pitchFamily="18" charset="0"/>
                          <a:cs typeface="Times New Roman" panose="02020603050405020304" pitchFamily="18" charset="0"/>
                        </a:rPr>
                        <m:t>𝑾</m:t>
                      </m:r>
                      <m:r>
                        <a:rPr lang="en-US" altLang="zh-CN" sz="2000" b="1" i="1" smtClean="0">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altLang="zh-CN" sz="2000" b="1" dirty="0">
                  <a:latin typeface="Times New Roman" panose="02020603050405020304" pitchFamily="18" charset="0"/>
                  <a:cs typeface="Times New Roman" panose="02020603050405020304" pitchFamily="18" charset="0"/>
                </a:endParaRPr>
              </a:p>
              <a:p>
                <a:pPr>
                  <a:lnSpc>
                    <a:spcPct val="150000"/>
                  </a:lnSpc>
                  <a:spcBef>
                    <a:spcPct val="0"/>
                  </a:spcBef>
                </a:pPr>
                <a:r>
                  <a:rPr lang="en-US" altLang="zh-CN" sz="2000" b="1" dirty="0">
                    <a:latin typeface="Times New Roman" panose="02020603050405020304" pitchFamily="18" charset="0"/>
                    <a:cs typeface="Times New Roman" panose="02020603050405020304" pitchFamily="18" charset="0"/>
                  </a:rPr>
                  <a:t>G=g(X,A)</a:t>
                </a:r>
                <a:r>
                  <a:rPr lang="zh-CN" altLang="en-US" sz="2000" dirty="0">
                    <a:latin typeface="Times New Roman" panose="02020603050405020304" pitchFamily="18" charset="0"/>
                    <a:cs typeface="Times New Roman" panose="02020603050405020304" pitchFamily="18" charset="0"/>
                  </a:rPr>
                  <a:t>为</a:t>
                </a:r>
                <a14:m>
                  <m:oMath xmlns:m="http://schemas.openxmlformats.org/officeDocument/2006/math">
                    <m:r>
                      <a:rPr lang="en-US" altLang="zh-CN" sz="2000" b="0" i="1" smtClean="0">
                        <a:latin typeface="Cambria Math" panose="02040503050406030204" pitchFamily="18" charset="0"/>
                        <a:cs typeface="Times New Roman" panose="02020603050405020304" pitchFamily="18" charset="0"/>
                      </a:rPr>
                      <m:t>𝑁</m:t>
                    </m:r>
                    <m:r>
                      <a:rPr lang="en-US" altLang="zh-CN"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CN" sz="2000" b="0" i="1" smtClean="0">
                        <a:latin typeface="Cambria Math" panose="02040503050406030204" pitchFamily="18" charset="0"/>
                        <a:ea typeface="Cambria Math" panose="02040503050406030204" pitchFamily="18" charset="0"/>
                        <a:cs typeface="Times New Roman" panose="02020603050405020304" pitchFamily="18" charset="0"/>
                      </a:rPr>
                      <m:t>𝑁</m:t>
                    </m:r>
                  </m:oMath>
                </a14:m>
                <a:r>
                  <a:rPr lang="zh-CN" altLang="en-US" sz="2000" dirty="0">
                    <a:latin typeface="Times New Roman" panose="02020603050405020304" pitchFamily="18" charset="0"/>
                    <a:cs typeface="Times New Roman" panose="02020603050405020304" pitchFamily="18" charset="0"/>
                  </a:rPr>
                  <a:t>的聚合矩阵，每行元素之和为</a:t>
                </a:r>
                <a:r>
                  <a:rPr lang="en-US" altLang="zh-CN" sz="2000" dirty="0">
                    <a:latin typeface="Times New Roman" panose="02020603050405020304" pitchFamily="18" charset="0"/>
                    <a:cs typeface="Times New Roman" panose="02020603050405020304" pitchFamily="18" charset="0"/>
                  </a:rPr>
                  <a:t>1</a:t>
                </a:r>
              </a:p>
            </p:txBody>
          </p:sp>
        </mc:Choice>
        <mc:Fallback xmlns="">
          <p:sp>
            <p:nvSpPr>
              <p:cNvPr id="27" name="is1iḍê">
                <a:extLst>
                  <a:ext uri="{FF2B5EF4-FFF2-40B4-BE49-F238E27FC236}">
                    <a16:creationId xmlns:a16="http://schemas.microsoft.com/office/drawing/2014/main" id="{A692B6C0-DB71-4FC1-A61E-A1CE401CD936}"/>
                  </a:ext>
                </a:extLst>
              </p:cNvPr>
              <p:cNvSpPr txBox="1">
                <a:spLocks noRot="1" noChangeAspect="1" noMove="1" noResize="1" noEditPoints="1" noAdjustHandles="1" noChangeArrowheads="1" noChangeShapeType="1" noTextEdit="1"/>
              </p:cNvSpPr>
              <p:nvPr/>
            </p:nvSpPr>
            <p:spPr bwMode="auto">
              <a:xfrm>
                <a:off x="687279" y="1588836"/>
                <a:ext cx="7772337" cy="1925482"/>
              </a:xfrm>
              <a:prstGeom prst="rect">
                <a:avLst/>
              </a:prstGeom>
              <a:blipFill>
                <a:blip r:embed="rId4"/>
                <a:stretch>
                  <a:fillRect l="-863" b="-3175"/>
                </a:stretch>
              </a:blip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9" name="文本框 8">
            <a:extLst>
              <a:ext uri="{FF2B5EF4-FFF2-40B4-BE49-F238E27FC236}">
                <a16:creationId xmlns:a16="http://schemas.microsoft.com/office/drawing/2014/main" id="{C97B3C24-7F89-4CD7-B6A2-CCED8873B893}"/>
              </a:ext>
            </a:extLst>
          </p:cNvPr>
          <p:cNvSpPr txBox="1"/>
          <p:nvPr/>
        </p:nvSpPr>
        <p:spPr>
          <a:xfrm>
            <a:off x="7576596" y="1767633"/>
            <a:ext cx="2622339" cy="2127634"/>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en-US" altLang="zh-CN" b="1" dirty="0">
                <a:latin typeface="Times New Roman" panose="02020603050405020304" pitchFamily="18" charset="0"/>
                <a:cs typeface="Times New Roman" panose="02020603050405020304" pitchFamily="18" charset="0"/>
              </a:rPr>
              <a:t>g(·) strategy</a:t>
            </a:r>
            <a:r>
              <a:rPr lang="zh-CN" altLang="en-US" b="1" dirty="0">
                <a:latin typeface="Times New Roman" panose="02020603050405020304" pitchFamily="18" charset="0"/>
                <a:cs typeface="Times New Roman" panose="02020603050405020304" pitchFamily="18" charset="0"/>
              </a:rPr>
              <a:t>：</a:t>
            </a:r>
            <a:endParaRPr lang="en-US" altLang="zh-CN" b="1" dirty="0">
              <a:latin typeface="Times New Roman" panose="02020603050405020304" pitchFamily="18" charset="0"/>
              <a:cs typeface="Times New Roman" panose="02020603050405020304" pitchFamily="18" charset="0"/>
            </a:endParaRPr>
          </a:p>
          <a:p>
            <a:pPr>
              <a:lnSpc>
                <a:spcPct val="150000"/>
              </a:lnSpc>
            </a:pPr>
            <a:r>
              <a:rPr lang="en-US" altLang="zh-CN" dirty="0">
                <a:latin typeface="Times New Roman" panose="02020603050405020304" pitchFamily="18" charset="0"/>
                <a:cs typeface="Times New Roman" panose="02020603050405020304" pitchFamily="18" charset="0"/>
              </a:rPr>
              <a:t>Mean Aggregation</a:t>
            </a:r>
          </a:p>
          <a:p>
            <a:pPr>
              <a:lnSpc>
                <a:spcPct val="150000"/>
              </a:lnSpc>
            </a:pPr>
            <a:r>
              <a:rPr lang="en-US" altLang="zh-CN" dirty="0">
                <a:latin typeface="Times New Roman" panose="02020603050405020304" pitchFamily="18" charset="0"/>
                <a:cs typeface="Times New Roman" panose="02020603050405020304" pitchFamily="18" charset="0"/>
              </a:rPr>
              <a:t>Weighted Aggregation</a:t>
            </a:r>
          </a:p>
          <a:p>
            <a:pPr>
              <a:lnSpc>
                <a:spcPct val="150000"/>
              </a:lnSpc>
            </a:pPr>
            <a:r>
              <a:rPr lang="en-US" altLang="zh-CN" dirty="0">
                <a:latin typeface="Times New Roman" panose="02020603050405020304" pitchFamily="18" charset="0"/>
                <a:cs typeface="Times New Roman" panose="02020603050405020304" pitchFamily="18" charset="0"/>
              </a:rPr>
              <a:t>Attention Aggregation</a:t>
            </a:r>
          </a:p>
          <a:p>
            <a:pPr>
              <a:lnSpc>
                <a:spcPct val="150000"/>
              </a:lnSpc>
            </a:pPr>
            <a:endParaRPr lang="zh-CN" altLang="en-US" dirty="0"/>
          </a:p>
        </p:txBody>
      </p:sp>
    </p:spTree>
    <p:extLst>
      <p:ext uri="{BB962C8B-B14F-4D97-AF65-F5344CB8AC3E}">
        <p14:creationId xmlns:p14="http://schemas.microsoft.com/office/powerpoint/2010/main" val="12230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af738c60-f0de-49fa-98b5-0eaa980fdd6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2E7F167F-9A2B-4C11-9E6C-6BE50A112358}"/>
              </a:ext>
            </a:extLst>
          </p:cNvPr>
          <p:cNvGrpSpPr>
            <a:grpSpLocks noChangeAspect="1"/>
          </p:cNvGrpSpPr>
          <p:nvPr>
            <p:custDataLst>
              <p:tags r:id="rId1"/>
            </p:custDataLst>
          </p:nvPr>
        </p:nvGrpSpPr>
        <p:grpSpPr>
          <a:xfrm>
            <a:off x="0" y="1104163"/>
            <a:ext cx="12192000" cy="5753837"/>
            <a:chOff x="0" y="1104163"/>
            <a:chExt cx="12192000" cy="5753837"/>
          </a:xfrm>
        </p:grpSpPr>
        <p:grpSp>
          <p:nvGrpSpPr>
            <p:cNvPr id="3" name="îşľiďê">
              <a:extLst>
                <a:ext uri="{FF2B5EF4-FFF2-40B4-BE49-F238E27FC236}">
                  <a16:creationId xmlns:a16="http://schemas.microsoft.com/office/drawing/2014/main" id="{0E22CFCB-73C2-43CC-B6FC-E8427F3F7425}"/>
                </a:ext>
              </a:extLst>
            </p:cNvPr>
            <p:cNvGrpSpPr/>
            <p:nvPr/>
          </p:nvGrpSpPr>
          <p:grpSpPr>
            <a:xfrm>
              <a:off x="7159518" y="2485227"/>
              <a:ext cx="2914163" cy="1566698"/>
              <a:chOff x="7159518" y="2485227"/>
              <a:chExt cx="2914163" cy="1566698"/>
            </a:xfrm>
          </p:grpSpPr>
          <p:sp>
            <p:nvSpPr>
              <p:cNvPr id="15" name="iṣľïḋé">
                <a:extLst>
                  <a:ext uri="{FF2B5EF4-FFF2-40B4-BE49-F238E27FC236}">
                    <a16:creationId xmlns:a16="http://schemas.microsoft.com/office/drawing/2014/main" id="{F8A49850-1349-49EF-A0EC-6AF715DD66E3}"/>
                  </a:ext>
                </a:extLst>
              </p:cNvPr>
              <p:cNvSpPr/>
              <p:nvPr/>
            </p:nvSpPr>
            <p:spPr>
              <a:xfrm>
                <a:off x="9883501"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16" name="ï$ľïḍé">
                <a:extLst>
                  <a:ext uri="{FF2B5EF4-FFF2-40B4-BE49-F238E27FC236}">
                    <a16:creationId xmlns:a16="http://schemas.microsoft.com/office/drawing/2014/main" id="{187E58A9-A88D-4DA8-9E92-8145C72F5FF1}"/>
                  </a:ext>
                </a:extLst>
              </p:cNvPr>
              <p:cNvSpPr/>
              <p:nvPr/>
            </p:nvSpPr>
            <p:spPr>
              <a:xfrm>
                <a:off x="9300914" y="2485227"/>
                <a:ext cx="190179"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25" name="îṧ1íďè">
                <a:extLst>
                  <a:ext uri="{FF2B5EF4-FFF2-40B4-BE49-F238E27FC236}">
                    <a16:creationId xmlns:a16="http://schemas.microsoft.com/office/drawing/2014/main" id="{06F33B82-51C1-4499-BD76-8C17CF5AA341}"/>
                  </a:ext>
                </a:extLst>
              </p:cNvPr>
              <p:cNvSpPr/>
              <p:nvPr/>
            </p:nvSpPr>
            <p:spPr>
              <a:xfrm>
                <a:off x="7733902" y="2485227"/>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26" name="íslîḓe">
                <a:extLst>
                  <a:ext uri="{FF2B5EF4-FFF2-40B4-BE49-F238E27FC236}">
                    <a16:creationId xmlns:a16="http://schemas.microsoft.com/office/drawing/2014/main" id="{708DE463-D66D-4A27-919B-FA5CEDBC1318}"/>
                  </a:ext>
                </a:extLst>
              </p:cNvPr>
              <p:cNvSpPr/>
              <p:nvPr/>
            </p:nvSpPr>
            <p:spPr>
              <a:xfrm>
                <a:off x="7159518"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grpSp>
            <p:nvGrpSpPr>
              <p:cNvPr id="43" name="íŝlîdè">
                <a:extLst>
                  <a:ext uri="{FF2B5EF4-FFF2-40B4-BE49-F238E27FC236}">
                    <a16:creationId xmlns:a16="http://schemas.microsoft.com/office/drawing/2014/main" id="{26F29EAB-7BF1-4B0D-A776-6FC2E1B5BDF5}"/>
                  </a:ext>
                </a:extLst>
              </p:cNvPr>
              <p:cNvGrpSpPr/>
              <p:nvPr/>
            </p:nvGrpSpPr>
            <p:grpSpPr>
              <a:xfrm>
                <a:off x="9293628" y="3878032"/>
                <a:ext cx="599437" cy="173893"/>
                <a:chOff x="161377" y="405696"/>
                <a:chExt cx="927773" cy="269141"/>
              </a:xfrm>
              <a:solidFill>
                <a:schemeClr val="tx2">
                  <a:lumMod val="20000"/>
                  <a:lumOff val="80000"/>
                </a:schemeClr>
              </a:solidFill>
            </p:grpSpPr>
            <p:sp>
              <p:nvSpPr>
                <p:cNvPr id="46" name="ïŝlïďê">
                  <a:extLst>
                    <a:ext uri="{FF2B5EF4-FFF2-40B4-BE49-F238E27FC236}">
                      <a16:creationId xmlns:a16="http://schemas.microsoft.com/office/drawing/2014/main" id="{E12F6BA8-A70D-44EC-A471-DF4B2ACA8652}"/>
                    </a:ext>
                  </a:extLst>
                </p:cNvPr>
                <p:cNvSpPr/>
                <p:nvPr/>
              </p:nvSpPr>
              <p:spPr>
                <a:xfrm>
                  <a:off x="161377" y="5072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47" name="îṣlíḓè">
                  <a:extLst>
                    <a:ext uri="{FF2B5EF4-FFF2-40B4-BE49-F238E27FC236}">
                      <a16:creationId xmlns:a16="http://schemas.microsoft.com/office/drawing/2014/main" id="{F2CE635F-5A01-4864-A790-340CE9E15DF5}"/>
                    </a:ext>
                  </a:extLst>
                </p:cNvPr>
                <p:cNvSpPr/>
                <p:nvPr/>
              </p:nvSpPr>
              <p:spPr>
                <a:xfrm>
                  <a:off x="358227" y="4056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49" name="ï$1idé">
                  <a:extLst>
                    <a:ext uri="{FF2B5EF4-FFF2-40B4-BE49-F238E27FC236}">
                      <a16:creationId xmlns:a16="http://schemas.microsoft.com/office/drawing/2014/main" id="{E3098B12-62B5-4784-8DF5-0B7AA4A50C42}"/>
                    </a:ext>
                  </a:extLst>
                </p:cNvPr>
                <p:cNvSpPr/>
                <p:nvPr/>
              </p:nvSpPr>
              <p:spPr>
                <a:xfrm>
                  <a:off x="1020581" y="509091"/>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grpSp>
        </p:grpSp>
        <p:sp>
          <p:nvSpPr>
            <p:cNvPr id="4" name="ïṣļíḍé">
              <a:extLst>
                <a:ext uri="{FF2B5EF4-FFF2-40B4-BE49-F238E27FC236}">
                  <a16:creationId xmlns:a16="http://schemas.microsoft.com/office/drawing/2014/main" id="{F1333C3C-61D7-4248-8FA8-D66A2356FD8E}"/>
                </a:ext>
              </a:extLst>
            </p:cNvPr>
            <p:cNvSpPr/>
            <p:nvPr/>
          </p:nvSpPr>
          <p:spPr>
            <a:xfrm>
              <a:off x="0" y="4932518"/>
              <a:ext cx="12192000" cy="1925482"/>
            </a:xfrm>
            <a:custGeom>
              <a:avLst/>
              <a:gdLst/>
              <a:ahLst/>
              <a:cxnLst>
                <a:cxn ang="0">
                  <a:pos x="wd2" y="hd2"/>
                </a:cxn>
                <a:cxn ang="5400000">
                  <a:pos x="wd2" y="hd2"/>
                </a:cxn>
                <a:cxn ang="10800000">
                  <a:pos x="wd2" y="hd2"/>
                </a:cxn>
                <a:cxn ang="16200000">
                  <a:pos x="wd2" y="hd2"/>
                </a:cxn>
              </a:cxnLst>
              <a:rect l="0" t="0" r="r" b="b"/>
              <a:pathLst>
                <a:path w="21600" h="19765" extrusionOk="0">
                  <a:moveTo>
                    <a:pt x="21600" y="19633"/>
                  </a:moveTo>
                  <a:lnTo>
                    <a:pt x="21600" y="4678"/>
                  </a:lnTo>
                  <a:cubicBezTo>
                    <a:pt x="21519" y="5200"/>
                    <a:pt x="21450" y="5778"/>
                    <a:pt x="21394" y="6397"/>
                  </a:cubicBezTo>
                  <a:cubicBezTo>
                    <a:pt x="21326" y="7134"/>
                    <a:pt x="21278" y="7922"/>
                    <a:pt x="21250" y="8739"/>
                  </a:cubicBezTo>
                  <a:cubicBezTo>
                    <a:pt x="20732" y="6146"/>
                    <a:pt x="20024" y="5226"/>
                    <a:pt x="19365" y="6289"/>
                  </a:cubicBezTo>
                  <a:cubicBezTo>
                    <a:pt x="18691" y="7375"/>
                    <a:pt x="18159" y="10379"/>
                    <a:pt x="17955" y="14256"/>
                  </a:cubicBezTo>
                  <a:cubicBezTo>
                    <a:pt x="17634" y="12696"/>
                    <a:pt x="17199" y="12181"/>
                    <a:pt x="16798" y="12887"/>
                  </a:cubicBezTo>
                  <a:cubicBezTo>
                    <a:pt x="16407" y="13575"/>
                    <a:pt x="16100" y="15338"/>
                    <a:pt x="15978" y="17597"/>
                  </a:cubicBezTo>
                  <a:cubicBezTo>
                    <a:pt x="15803" y="16521"/>
                    <a:pt x="15571" y="15813"/>
                    <a:pt x="15318" y="15584"/>
                  </a:cubicBezTo>
                  <a:cubicBezTo>
                    <a:pt x="15024" y="15317"/>
                    <a:pt x="14722" y="15720"/>
                    <a:pt x="14477" y="16708"/>
                  </a:cubicBezTo>
                  <a:cubicBezTo>
                    <a:pt x="14291" y="14758"/>
                    <a:pt x="14004" y="13198"/>
                    <a:pt x="13655" y="12253"/>
                  </a:cubicBezTo>
                  <a:cubicBezTo>
                    <a:pt x="13039" y="10580"/>
                    <a:pt x="12315" y="10968"/>
                    <a:pt x="11762" y="13266"/>
                  </a:cubicBezTo>
                  <a:cubicBezTo>
                    <a:pt x="11578" y="11890"/>
                    <a:pt x="11312" y="10963"/>
                    <a:pt x="11015" y="10670"/>
                  </a:cubicBezTo>
                  <a:cubicBezTo>
                    <a:pt x="10742" y="10401"/>
                    <a:pt x="10462" y="10688"/>
                    <a:pt x="10221" y="11483"/>
                  </a:cubicBezTo>
                  <a:cubicBezTo>
                    <a:pt x="10170" y="7291"/>
                    <a:pt x="9751" y="3546"/>
                    <a:pt x="9112" y="1556"/>
                  </a:cubicBezTo>
                  <a:cubicBezTo>
                    <a:pt x="8023" y="-1835"/>
                    <a:pt x="6666" y="498"/>
                    <a:pt x="6072" y="6781"/>
                  </a:cubicBezTo>
                  <a:cubicBezTo>
                    <a:pt x="5812" y="5146"/>
                    <a:pt x="5436" y="4296"/>
                    <a:pt x="5053" y="4477"/>
                  </a:cubicBezTo>
                  <a:cubicBezTo>
                    <a:pt x="4640" y="4672"/>
                    <a:pt x="4271" y="6034"/>
                    <a:pt x="4065" y="8117"/>
                  </a:cubicBezTo>
                  <a:cubicBezTo>
                    <a:pt x="3794" y="6709"/>
                    <a:pt x="3446" y="5902"/>
                    <a:pt x="3082" y="5841"/>
                  </a:cubicBezTo>
                  <a:cubicBezTo>
                    <a:pt x="2707" y="5778"/>
                    <a:pt x="2342" y="6506"/>
                    <a:pt x="2053" y="7890"/>
                  </a:cubicBezTo>
                  <a:cubicBezTo>
                    <a:pt x="1856" y="5787"/>
                    <a:pt x="1565" y="4032"/>
                    <a:pt x="1210" y="2809"/>
                  </a:cubicBezTo>
                  <a:cubicBezTo>
                    <a:pt x="848" y="1560"/>
                    <a:pt x="433" y="914"/>
                    <a:pt x="11" y="942"/>
                  </a:cubicBezTo>
                  <a:lnTo>
                    <a:pt x="0" y="19765"/>
                  </a:lnTo>
                  <a:lnTo>
                    <a:pt x="21600" y="19633"/>
                  </a:ln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endParaRPr/>
            </a:p>
          </p:txBody>
        </p:sp>
        <p:grpSp>
          <p:nvGrpSpPr>
            <p:cNvPr id="5" name="íṣḷïḓê">
              <a:extLst>
                <a:ext uri="{FF2B5EF4-FFF2-40B4-BE49-F238E27FC236}">
                  <a16:creationId xmlns:a16="http://schemas.microsoft.com/office/drawing/2014/main" id="{84542979-4D2A-4E31-8209-361207FDDC84}"/>
                </a:ext>
              </a:extLst>
            </p:cNvPr>
            <p:cNvGrpSpPr/>
            <p:nvPr/>
          </p:nvGrpSpPr>
          <p:grpSpPr>
            <a:xfrm>
              <a:off x="493137" y="1104163"/>
              <a:ext cx="5038066" cy="3173615"/>
              <a:chOff x="538071" y="2372515"/>
              <a:chExt cx="3871966" cy="3173615"/>
            </a:xfrm>
          </p:grpSpPr>
          <p:sp>
            <p:nvSpPr>
              <p:cNvPr id="11" name="î$ḷîḍè">
                <a:extLst>
                  <a:ext uri="{FF2B5EF4-FFF2-40B4-BE49-F238E27FC236}">
                    <a16:creationId xmlns:a16="http://schemas.microsoft.com/office/drawing/2014/main" id="{13B8C4E4-0997-4FC0-A6DB-827D3CC5FA6F}"/>
                  </a:ext>
                </a:extLst>
              </p:cNvPr>
              <p:cNvSpPr/>
              <p:nvPr/>
            </p:nvSpPr>
            <p:spPr>
              <a:xfrm>
                <a:off x="687278" y="2723376"/>
                <a:ext cx="3722759" cy="1468071"/>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lIns="90000" anchor="t" anchorCtr="0">
                <a:normAutofit/>
              </a:bodyPr>
              <a:lstStyle/>
              <a:p>
                <a:pPr>
                  <a:lnSpc>
                    <a:spcPct val="150000"/>
                  </a:lnSpc>
                  <a:spcBef>
                    <a:spcPct val="0"/>
                  </a:spcBef>
                </a:pPr>
                <a:endParaRPr lang="en-US" altLang="zh-CN" sz="2000" dirty="0">
                  <a:latin typeface="Times New Roman" panose="02020603050405020304" pitchFamily="18" charset="0"/>
                  <a:cs typeface="Times New Roman" panose="02020603050405020304" pitchFamily="18" charset="0"/>
                </a:endParaRPr>
              </a:p>
            </p:txBody>
          </p:sp>
          <p:sp>
            <p:nvSpPr>
              <p:cNvPr id="12" name="íšľídê">
                <a:extLst>
                  <a:ext uri="{FF2B5EF4-FFF2-40B4-BE49-F238E27FC236}">
                    <a16:creationId xmlns:a16="http://schemas.microsoft.com/office/drawing/2014/main" id="{A4BECB82-BE9A-46DC-B97B-6BD32C7F5466}"/>
                  </a:ext>
                </a:extLst>
              </p:cNvPr>
              <p:cNvSpPr txBox="1"/>
              <p:nvPr/>
            </p:nvSpPr>
            <p:spPr bwMode="auto">
              <a:xfrm>
                <a:off x="538071" y="2372515"/>
                <a:ext cx="3524773" cy="441805"/>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latin typeface="Times New Roman" panose="02020603050405020304" pitchFamily="18" charset="0"/>
                    <a:cs typeface="Times New Roman" panose="02020603050405020304" pitchFamily="18" charset="0"/>
                  </a:rPr>
                  <a:t>3.3 Graph Convolution on IPS</a:t>
                </a:r>
              </a:p>
            </p:txBody>
          </p:sp>
          <p:sp>
            <p:nvSpPr>
              <p:cNvPr id="24" name="íšľídê">
                <a:extLst>
                  <a:ext uri="{FF2B5EF4-FFF2-40B4-BE49-F238E27FC236}">
                    <a16:creationId xmlns:a16="http://schemas.microsoft.com/office/drawing/2014/main" id="{1FF255BA-E547-44DB-AE7C-CD0E13703DDE}"/>
                  </a:ext>
                </a:extLst>
              </p:cNvPr>
              <p:cNvSpPr txBox="1"/>
              <p:nvPr/>
            </p:nvSpPr>
            <p:spPr bwMode="auto">
              <a:xfrm>
                <a:off x="538071" y="5104325"/>
                <a:ext cx="3524773" cy="441805"/>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latin typeface="Times New Roman" panose="02020603050405020304" pitchFamily="18" charset="0"/>
                    <a:cs typeface="Times New Roman" panose="02020603050405020304" pitchFamily="18" charset="0"/>
                  </a:rPr>
                  <a:t>3.4 Link Merging</a:t>
                </a:r>
              </a:p>
              <a:p>
                <a:pPr eaLnBrk="1" hangingPunct="1">
                  <a:lnSpc>
                    <a:spcPct val="100000"/>
                  </a:lnSpc>
                  <a:spcBef>
                    <a:spcPct val="0"/>
                  </a:spcBef>
                </a:pPr>
                <a:endParaRPr lang="en-US" altLang="zh-CN" sz="2000" b="1" dirty="0">
                  <a:latin typeface="Times New Roman" panose="02020603050405020304" pitchFamily="18" charset="0"/>
                  <a:cs typeface="Times New Roman" panose="02020603050405020304" pitchFamily="18" charset="0"/>
                </a:endParaRPr>
              </a:p>
            </p:txBody>
          </p:sp>
        </p:grpSp>
        <p:cxnSp>
          <p:nvCxnSpPr>
            <p:cNvPr id="6" name="直接连接符 5">
              <a:extLst>
                <a:ext uri="{FF2B5EF4-FFF2-40B4-BE49-F238E27FC236}">
                  <a16:creationId xmlns:a16="http://schemas.microsoft.com/office/drawing/2014/main" id="{A150D7B7-2CE1-4C56-896A-8B9F8D2AE114}"/>
                </a:ext>
              </a:extLst>
            </p:cNvPr>
            <p:cNvCxnSpPr>
              <a:cxnSpLocks/>
            </p:cNvCxnSpPr>
            <p:nvPr/>
          </p:nvCxnSpPr>
          <p:spPr>
            <a:xfrm>
              <a:off x="493137" y="3766286"/>
              <a:ext cx="5336075"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3">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7" name="is1iḍê">
            <a:extLst>
              <a:ext uri="{FF2B5EF4-FFF2-40B4-BE49-F238E27FC236}">
                <a16:creationId xmlns:a16="http://schemas.microsoft.com/office/drawing/2014/main" id="{A692B6C0-DB71-4FC1-A61E-A1CE401CD936}"/>
              </a:ext>
            </a:extLst>
          </p:cNvPr>
          <p:cNvSpPr txBox="1"/>
          <p:nvPr/>
        </p:nvSpPr>
        <p:spPr bwMode="auto">
          <a:xfrm>
            <a:off x="493137" y="1564433"/>
            <a:ext cx="4586310" cy="199095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50000"/>
              </a:lnSpc>
              <a:spcBef>
                <a:spcPct val="0"/>
              </a:spcBef>
              <a:buFontTx/>
              <a:buNone/>
            </a:pPr>
            <a:r>
              <a:rPr lang="en-US" altLang="zh-CN" sz="2000" dirty="0">
                <a:latin typeface="Times New Roman" panose="02020603050405020304" pitchFamily="18" charset="0"/>
                <a:cs typeface="Times New Roman" panose="02020603050405020304" pitchFamily="18" charset="0"/>
              </a:rPr>
              <a:t>GCN</a:t>
            </a:r>
            <a:r>
              <a:rPr lang="zh-CN" altLang="en-US" sz="2000" dirty="0">
                <a:latin typeface="Times New Roman" panose="02020603050405020304" pitchFamily="18" charset="0"/>
                <a:cs typeface="Times New Roman" panose="02020603050405020304" pitchFamily="18" charset="0"/>
              </a:rPr>
              <a:t>的结构：</a:t>
            </a:r>
            <a:endParaRPr lang="en-US" altLang="zh-CN" sz="2000" dirty="0">
              <a:latin typeface="Times New Roman" panose="02020603050405020304" pitchFamily="18" charset="0"/>
              <a:cs typeface="Times New Roman" panose="02020603050405020304" pitchFamily="18" charset="0"/>
            </a:endParaRPr>
          </a:p>
          <a:p>
            <a:pPr eaLnBrk="1" hangingPunct="1">
              <a:lnSpc>
                <a:spcPct val="150000"/>
              </a:lnSpc>
              <a:spcBef>
                <a:spcPct val="0"/>
              </a:spcBef>
              <a:buFontTx/>
              <a:buNone/>
            </a:pPr>
            <a:r>
              <a:rPr lang="en-US" altLang="zh-CN" sz="2000" dirty="0">
                <a:latin typeface="Times New Roman" panose="02020603050405020304" pitchFamily="18" charset="0"/>
                <a:cs typeface="Times New Roman" panose="02020603050405020304" pitchFamily="18" charset="0"/>
              </a:rPr>
              <a:t>4</a:t>
            </a:r>
            <a:r>
              <a:rPr lang="zh-CN" altLang="en-US" sz="2000" dirty="0">
                <a:latin typeface="Times New Roman" panose="02020603050405020304" pitchFamily="18" charset="0"/>
                <a:cs typeface="Times New Roman" panose="02020603050405020304" pitchFamily="18" charset="0"/>
              </a:rPr>
              <a:t>个图卷积层，激活函数为</a:t>
            </a:r>
            <a:r>
              <a:rPr lang="en-US" altLang="zh-CN" sz="2000" dirty="0" err="1">
                <a:latin typeface="Times New Roman" panose="02020603050405020304" pitchFamily="18" charset="0"/>
                <a:cs typeface="Times New Roman" panose="02020603050405020304" pitchFamily="18" charset="0"/>
              </a:rPr>
              <a:t>ReLU</a:t>
            </a:r>
            <a:r>
              <a:rPr lang="en-US" altLang="zh-CN" sz="2000" dirty="0">
                <a:latin typeface="Times New Roman" panose="02020603050405020304" pitchFamily="18" charset="0"/>
                <a:cs typeface="Times New Roman" panose="02020603050405020304" pitchFamily="18" charset="0"/>
              </a:rPr>
              <a:t> function</a:t>
            </a:r>
          </a:p>
          <a:p>
            <a:pPr eaLnBrk="1" hangingPunct="1">
              <a:lnSpc>
                <a:spcPct val="150000"/>
              </a:lnSpc>
              <a:spcBef>
                <a:spcPct val="0"/>
              </a:spcBef>
              <a:buFontTx/>
              <a:buNone/>
            </a:pPr>
            <a:r>
              <a:rPr lang="zh-CN" altLang="en-US" sz="2000" dirty="0">
                <a:latin typeface="Times New Roman" panose="02020603050405020304" pitchFamily="18" charset="0"/>
                <a:cs typeface="Times New Roman" panose="02020603050405020304" pitchFamily="18" charset="0"/>
              </a:rPr>
              <a:t>损失函数为</a:t>
            </a:r>
            <a:r>
              <a:rPr lang="en-US" altLang="zh-CN" sz="2000" dirty="0" err="1">
                <a:latin typeface="Times New Roman" panose="02020603050405020304" pitchFamily="18" charset="0"/>
                <a:cs typeface="Times New Roman" panose="02020603050405020304" pitchFamily="18" charset="0"/>
              </a:rPr>
              <a:t>Softmax</a:t>
            </a:r>
            <a:r>
              <a:rPr lang="zh-CN" altLang="en-US" sz="2000" dirty="0">
                <a:latin typeface="Times New Roman" panose="02020603050405020304" pitchFamily="18" charset="0"/>
                <a:cs typeface="Times New Roman" panose="02020603050405020304" pitchFamily="18" charset="0"/>
              </a:rPr>
              <a:t>激活后的交叉熵损失</a:t>
            </a:r>
            <a:endParaRPr lang="en-US" altLang="zh-CN" sz="2000" dirty="0">
              <a:latin typeface="Times New Roman" panose="02020603050405020304" pitchFamily="18" charset="0"/>
              <a:cs typeface="Times New Roman" panose="02020603050405020304" pitchFamily="18" charset="0"/>
            </a:endParaRPr>
          </a:p>
          <a:p>
            <a:pPr eaLnBrk="1" hangingPunct="1">
              <a:lnSpc>
                <a:spcPct val="150000"/>
              </a:lnSpc>
              <a:spcBef>
                <a:spcPct val="0"/>
              </a:spcBef>
              <a:buFontTx/>
              <a:buNone/>
            </a:pPr>
            <a:r>
              <a:rPr lang="zh-CN" altLang="en-US" sz="2000" dirty="0">
                <a:latin typeface="Times New Roman" panose="02020603050405020304" pitchFamily="18" charset="0"/>
                <a:cs typeface="Times New Roman" panose="02020603050405020304" pitchFamily="18" charset="0"/>
              </a:rPr>
              <a:t>只对</a:t>
            </a:r>
            <a:r>
              <a:rPr lang="en-US" altLang="zh-CN" sz="2000" dirty="0">
                <a:latin typeface="Times New Roman" panose="02020603050405020304" pitchFamily="18" charset="0"/>
                <a:cs typeface="Times New Roman" panose="02020603050405020304" pitchFamily="18" charset="0"/>
              </a:rPr>
              <a:t>1-hop</a:t>
            </a:r>
            <a:r>
              <a:rPr lang="zh-CN" altLang="en-US" sz="2000" dirty="0">
                <a:latin typeface="Times New Roman" panose="02020603050405020304" pitchFamily="18" charset="0"/>
                <a:cs typeface="Times New Roman" panose="02020603050405020304" pitchFamily="18" charset="0"/>
              </a:rPr>
              <a:t>的结点的梯度进行反向传播</a:t>
            </a:r>
            <a:endParaRPr lang="en-US" altLang="zh-CN" sz="2000" dirty="0">
              <a:latin typeface="Times New Roman" panose="02020603050405020304" pitchFamily="18" charset="0"/>
              <a:cs typeface="Times New Roman" panose="02020603050405020304" pitchFamily="18" charset="0"/>
            </a:endParaRPr>
          </a:p>
        </p:txBody>
      </p:sp>
      <p:pic>
        <p:nvPicPr>
          <p:cNvPr id="8" name="图片 7">
            <a:extLst>
              <a:ext uri="{FF2B5EF4-FFF2-40B4-BE49-F238E27FC236}">
                <a16:creationId xmlns:a16="http://schemas.microsoft.com/office/drawing/2014/main" id="{2F9B7367-6321-461D-BEE7-F50E23D4A8E7}"/>
              </a:ext>
            </a:extLst>
          </p:cNvPr>
          <p:cNvPicPr>
            <a:picLocks noChangeAspect="1"/>
          </p:cNvPicPr>
          <p:nvPr/>
        </p:nvPicPr>
        <p:blipFill>
          <a:blip r:embed="rId4"/>
          <a:stretch>
            <a:fillRect/>
          </a:stretch>
        </p:blipFill>
        <p:spPr>
          <a:xfrm>
            <a:off x="5079448" y="1161847"/>
            <a:ext cx="6896600" cy="4502105"/>
          </a:xfrm>
          <a:prstGeom prst="rect">
            <a:avLst/>
          </a:prstGeom>
        </p:spPr>
      </p:pic>
      <p:sp>
        <p:nvSpPr>
          <p:cNvPr id="28" name="is1iḍê">
            <a:extLst>
              <a:ext uri="{FF2B5EF4-FFF2-40B4-BE49-F238E27FC236}">
                <a16:creationId xmlns:a16="http://schemas.microsoft.com/office/drawing/2014/main" id="{008BB3C1-78BD-4E76-83F3-CD4A68E77752}"/>
              </a:ext>
            </a:extLst>
          </p:cNvPr>
          <p:cNvSpPr txBox="1"/>
          <p:nvPr/>
        </p:nvSpPr>
        <p:spPr bwMode="auto">
          <a:xfrm>
            <a:off x="493137" y="4210131"/>
            <a:ext cx="4586310" cy="22836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en-US" altLang="zh-CN" sz="2000" dirty="0">
                <a:latin typeface="Times New Roman" panose="02020603050405020304" pitchFamily="18" charset="0"/>
                <a:cs typeface="Times New Roman" panose="02020603050405020304" pitchFamily="18" charset="0"/>
              </a:rPr>
              <a:t>the pseudo label propagation strategy</a:t>
            </a:r>
            <a:r>
              <a:rPr lang="zh-CN" altLang="en-US"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a:p>
            <a:r>
              <a:rPr lang="zh-CN" altLang="en-US" sz="2000" dirty="0">
                <a:latin typeface="Times New Roman" panose="02020603050405020304" pitchFamily="18" charset="0"/>
                <a:cs typeface="Times New Roman" panose="02020603050405020304" pitchFamily="18" charset="0"/>
              </a:rPr>
              <a:t>在每次迭代时，算法剪去权值小于某一</a:t>
            </a:r>
            <a:endParaRPr lang="en-US" altLang="zh-CN" sz="2000" dirty="0">
              <a:latin typeface="Times New Roman" panose="02020603050405020304" pitchFamily="18" charset="0"/>
              <a:cs typeface="Times New Roman" panose="02020603050405020304" pitchFamily="18" charset="0"/>
            </a:endParaRPr>
          </a:p>
          <a:p>
            <a:r>
              <a:rPr lang="zh-CN" altLang="en-US" sz="2000" dirty="0">
                <a:latin typeface="Times New Roman" panose="02020603050405020304" pitchFamily="18" charset="0"/>
                <a:cs typeface="Times New Roman" panose="02020603050405020304" pitchFamily="18" charset="0"/>
              </a:rPr>
              <a:t>阈值的边，并将规模大于预先定义的最</a:t>
            </a:r>
            <a:endParaRPr lang="en-US" altLang="zh-CN" sz="2000" dirty="0">
              <a:latin typeface="Times New Roman" panose="02020603050405020304" pitchFamily="18" charset="0"/>
              <a:cs typeface="Times New Roman" panose="02020603050405020304" pitchFamily="18" charset="0"/>
            </a:endParaRPr>
          </a:p>
          <a:p>
            <a:r>
              <a:rPr lang="zh-CN" altLang="en-US" sz="2000" dirty="0">
                <a:latin typeface="Times New Roman" panose="02020603050405020304" pitchFamily="18" charset="0"/>
                <a:cs typeface="Times New Roman" panose="02020603050405020304" pitchFamily="18" charset="0"/>
              </a:rPr>
              <a:t>大规模的集群保留在等待下次迭代处理</a:t>
            </a:r>
            <a:endParaRPr lang="en-US" altLang="zh-CN" sz="2000" dirty="0">
              <a:latin typeface="Times New Roman" panose="02020603050405020304" pitchFamily="18" charset="0"/>
              <a:cs typeface="Times New Roman" panose="02020603050405020304" pitchFamily="18" charset="0"/>
            </a:endParaRPr>
          </a:p>
          <a:p>
            <a:r>
              <a:rPr lang="zh-CN" altLang="en-US" sz="2000" dirty="0">
                <a:latin typeface="Times New Roman" panose="02020603050405020304" pitchFamily="18" charset="0"/>
                <a:cs typeface="Times New Roman" panose="02020603050405020304" pitchFamily="18" charset="0"/>
              </a:rPr>
              <a:t>的队列中，下次迭代中增大阈值，直到</a:t>
            </a:r>
            <a:endParaRPr lang="en-US" altLang="zh-CN" sz="2000" dirty="0">
              <a:latin typeface="Times New Roman" panose="02020603050405020304" pitchFamily="18" charset="0"/>
              <a:cs typeface="Times New Roman" panose="02020603050405020304" pitchFamily="18" charset="0"/>
            </a:endParaRPr>
          </a:p>
          <a:p>
            <a:r>
              <a:rPr lang="zh-CN" altLang="en-US" sz="2000" dirty="0">
                <a:latin typeface="Times New Roman" panose="02020603050405020304" pitchFamily="18" charset="0"/>
                <a:cs typeface="Times New Roman" panose="02020603050405020304" pitchFamily="18" charset="0"/>
              </a:rPr>
              <a:t>队列为空。</a:t>
            </a:r>
            <a:endParaRPr lang="en-US"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25026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户外, 建筑物, 围栏, 砖形&#10;&#10;已生成极高可信度的说明">
            <a:extLst>
              <a:ext uri="{FF2B5EF4-FFF2-40B4-BE49-F238E27FC236}">
                <a16:creationId xmlns:a16="http://schemas.microsoft.com/office/drawing/2014/main" id="{AF9CFBCA-4180-4032-9B9B-58C7466E9F4A}"/>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t="6282" b="16461"/>
          <a:stretch/>
        </p:blipFill>
        <p:spPr>
          <a:xfrm>
            <a:off x="0" y="-1"/>
            <a:ext cx="12192000" cy="6271867"/>
          </a:xfrm>
          <a:prstGeom prst="rect">
            <a:avLst/>
          </a:prstGeom>
        </p:spPr>
      </p:pic>
      <p:sp>
        <p:nvSpPr>
          <p:cNvPr id="4" name="矩形 3">
            <a:extLst>
              <a:ext uri="{FF2B5EF4-FFF2-40B4-BE49-F238E27FC236}">
                <a16:creationId xmlns:a16="http://schemas.microsoft.com/office/drawing/2014/main" id="{129C6537-8974-402F-95E8-6D8AC16E187F}"/>
              </a:ext>
            </a:extLst>
          </p:cNvPr>
          <p:cNvSpPr/>
          <p:nvPr/>
        </p:nvSpPr>
        <p:spPr>
          <a:xfrm>
            <a:off x="0" y="4437529"/>
            <a:ext cx="12192000" cy="2420471"/>
          </a:xfrm>
          <a:prstGeom prst="rect">
            <a:avLst/>
          </a:prstGeom>
          <a:solidFill>
            <a:srgbClr val="0E41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341CA6A-6C26-4353-8984-22E9FE970A4B}"/>
              </a:ext>
            </a:extLst>
          </p:cNvPr>
          <p:cNvSpPr/>
          <p:nvPr/>
        </p:nvSpPr>
        <p:spPr>
          <a:xfrm>
            <a:off x="322729" y="3294529"/>
            <a:ext cx="3025589" cy="2003612"/>
          </a:xfrm>
          <a:prstGeom prst="rect">
            <a:avLst/>
          </a:prstGeom>
          <a:solidFill>
            <a:schemeClr val="bg1">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altLang="zh-CN" sz="11500" i="1" spc="600" dirty="0">
                <a:latin typeface="Adobe Gothic Std B" panose="020B0800000000000000" pitchFamily="34" charset="-128"/>
                <a:ea typeface="Adobe Gothic Std B" panose="020B0800000000000000" pitchFamily="34" charset="-128"/>
              </a:rPr>
              <a:t>04</a:t>
            </a:r>
            <a:endParaRPr lang="zh-CN" altLang="en-US" sz="11500" i="1" spc="600" dirty="0">
              <a:latin typeface="Adobe Gothic Std B" panose="020B0800000000000000" pitchFamily="34" charset="-128"/>
            </a:endParaRPr>
          </a:p>
        </p:txBody>
      </p:sp>
      <p:sp>
        <p:nvSpPr>
          <p:cNvPr id="6" name="文本框 5">
            <a:extLst>
              <a:ext uri="{FF2B5EF4-FFF2-40B4-BE49-F238E27FC236}">
                <a16:creationId xmlns:a16="http://schemas.microsoft.com/office/drawing/2014/main" id="{CD36A478-9F86-472C-A1E8-10880EBDED0B}"/>
              </a:ext>
            </a:extLst>
          </p:cNvPr>
          <p:cNvSpPr txBox="1"/>
          <p:nvPr/>
        </p:nvSpPr>
        <p:spPr>
          <a:xfrm>
            <a:off x="322729" y="5469108"/>
            <a:ext cx="8347165" cy="584775"/>
          </a:xfrm>
          <a:prstGeom prst="rect">
            <a:avLst/>
          </a:prstGeom>
          <a:noFill/>
        </p:spPr>
        <p:txBody>
          <a:bodyPr wrap="square" rtlCol="0">
            <a:spAutoFit/>
          </a:bodyPr>
          <a:lstStyle/>
          <a:p>
            <a:pPr marL="171450" lvl="0" indent="-171450">
              <a:buFont typeface="Arial" panose="020B0604020202020204" pitchFamily="34" charset="0"/>
              <a:buChar char="•"/>
            </a:pPr>
            <a:r>
              <a:rPr lang="en-US" altLang="zh-CN" sz="3200" b="1" dirty="0">
                <a:solidFill>
                  <a:schemeClr val="bg1"/>
                </a:solidFill>
              </a:rPr>
              <a:t>Experiment</a:t>
            </a:r>
            <a:endParaRPr lang="zh-CN" altLang="en-US" sz="3200" b="1" dirty="0">
              <a:solidFill>
                <a:schemeClr val="bg1"/>
              </a:solidFill>
            </a:endParaRPr>
          </a:p>
        </p:txBody>
      </p:sp>
    </p:spTree>
    <p:extLst>
      <p:ext uri="{BB962C8B-B14F-4D97-AF65-F5344CB8AC3E}">
        <p14:creationId xmlns:p14="http://schemas.microsoft.com/office/powerpoint/2010/main" val="8719015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B5910072-E3E6-4080-AFC6-BAEDEDC872B2}"/>
              </a:ext>
            </a:extLst>
          </p:cNvPr>
          <p:cNvGrpSpPr/>
          <p:nvPr/>
        </p:nvGrpSpPr>
        <p:grpSpPr>
          <a:xfrm>
            <a:off x="0" y="147919"/>
            <a:ext cx="10188388" cy="733347"/>
            <a:chOff x="1026459" y="557573"/>
            <a:chExt cx="10188388" cy="733347"/>
          </a:xfrm>
        </p:grpSpPr>
        <p:sp>
          <p:nvSpPr>
            <p:cNvPr id="23" name="矩形 22">
              <a:extLst>
                <a:ext uri="{FF2B5EF4-FFF2-40B4-BE49-F238E27FC236}">
                  <a16:creationId xmlns:a16="http://schemas.microsoft.com/office/drawing/2014/main" id="{31A58A7A-EAF3-4A32-A3BF-42080A6160EC}"/>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descr="图片包含 户外, 标牌&#10;&#10;已生成极高可信度的说明">
              <a:extLst>
                <a:ext uri="{FF2B5EF4-FFF2-40B4-BE49-F238E27FC236}">
                  <a16:creationId xmlns:a16="http://schemas.microsoft.com/office/drawing/2014/main" id="{7899EC21-FF41-4977-B5D8-CB2E6ABA8FF8}"/>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5" name="文本框 24">
            <a:extLst>
              <a:ext uri="{FF2B5EF4-FFF2-40B4-BE49-F238E27FC236}">
                <a16:creationId xmlns:a16="http://schemas.microsoft.com/office/drawing/2014/main" id="{7367CBC0-1F82-44CF-92A4-D0B37C5B9A03}"/>
              </a:ext>
            </a:extLst>
          </p:cNvPr>
          <p:cNvSpPr txBox="1"/>
          <p:nvPr/>
        </p:nvSpPr>
        <p:spPr>
          <a:xfrm>
            <a:off x="688269" y="1057451"/>
            <a:ext cx="5586984"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4.1 Evaluation Metrics and Datasets</a:t>
            </a:r>
            <a:endParaRPr lang="zh-CN" altLang="en-US" sz="2000"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6" name="文本框 25">
                <a:extLst>
                  <a:ext uri="{FF2B5EF4-FFF2-40B4-BE49-F238E27FC236}">
                    <a16:creationId xmlns:a16="http://schemas.microsoft.com/office/drawing/2014/main" id="{250F92A8-8046-460E-8C32-5DB14B85CAD4}"/>
                  </a:ext>
                </a:extLst>
              </p:cNvPr>
              <p:cNvSpPr txBox="1"/>
              <p:nvPr/>
            </p:nvSpPr>
            <p:spPr>
              <a:xfrm>
                <a:off x="624262" y="1488518"/>
                <a:ext cx="8193024" cy="1434367"/>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NMI(normalized mutual information)</a:t>
                </a:r>
                <a:endParaRPr lang="en-US" altLang="zh-CN" sz="2000" dirty="0">
                  <a:latin typeface="Times New Roman" panose="02020603050405020304" pitchFamily="18" charset="0"/>
                  <a:cs typeface="Times New Roman" panose="02020603050405020304" pitchFamily="18" charset="0"/>
                </a:endParaRPr>
              </a:p>
              <a:p>
                <a:pPr algn="just"/>
                <a:r>
                  <a:rPr lang="zh-CN" altLang="en-US" sz="2000" dirty="0">
                    <a:latin typeface="Times New Roman" panose="02020603050405020304" pitchFamily="18" charset="0"/>
                    <a:cs typeface="Times New Roman" panose="02020603050405020304" pitchFamily="18" charset="0"/>
                  </a:rPr>
                  <a:t>给定</a:t>
                </a:r>
                <a:r>
                  <a:rPr lang="en-US" altLang="zh-CN" sz="2000" dirty="0">
                    <a:latin typeface="Times New Roman" panose="02020603050405020304" pitchFamily="18" charset="0"/>
                    <a:cs typeface="Times New Roman" panose="02020603050405020304" pitchFamily="18" charset="0"/>
                  </a:rPr>
                  <a:t>Ω</a:t>
                </a:r>
                <a:r>
                  <a:rPr lang="zh-CN" altLang="en-US" sz="2000" dirty="0">
                    <a:latin typeface="Times New Roman" panose="02020603050405020304" pitchFamily="18" charset="0"/>
                    <a:cs typeface="Times New Roman" panose="02020603050405020304" pitchFamily="18" charset="0"/>
                  </a:rPr>
                  <a:t>为真实聚类集，</a:t>
                </a:r>
                <a:r>
                  <a:rPr lang="en-US" altLang="zh-CN" sz="2000" dirty="0">
                    <a:latin typeface="Times New Roman" panose="02020603050405020304" pitchFamily="18" charset="0"/>
                    <a:cs typeface="Times New Roman" panose="02020603050405020304" pitchFamily="18" charset="0"/>
                  </a:rPr>
                  <a:t>C</a:t>
                </a:r>
                <a:r>
                  <a:rPr lang="zh-CN" altLang="en-US" sz="2000" dirty="0">
                    <a:latin typeface="Times New Roman" panose="02020603050405020304" pitchFamily="18" charset="0"/>
                    <a:cs typeface="Times New Roman" panose="02020603050405020304" pitchFamily="18" charset="0"/>
                  </a:rPr>
                  <a:t>为预测聚类集，则</a:t>
                </a:r>
                <a:r>
                  <a:rPr lang="en-US" altLang="zh-CN" sz="2000" dirty="0">
                    <a:latin typeface="Times New Roman" panose="02020603050405020304" pitchFamily="18" charset="0"/>
                    <a:cs typeface="Times New Roman" panose="02020603050405020304" pitchFamily="18" charset="0"/>
                  </a:rPr>
                  <a:t>NMI</a:t>
                </a:r>
                <a:r>
                  <a:rPr lang="zh-CN" altLang="en-US" sz="2000" dirty="0">
                    <a:latin typeface="Times New Roman" panose="02020603050405020304" pitchFamily="18" charset="0"/>
                    <a:cs typeface="Times New Roman" panose="02020603050405020304" pitchFamily="18" charset="0"/>
                  </a:rPr>
                  <a:t>定义为：</a:t>
                </a:r>
                <a:endParaRPr lang="en-US" altLang="zh-CN" sz="2000" dirty="0">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altLang="zh-CN" sz="2000" i="1" dirty="0" smtClean="0">
                          <a:latin typeface="Cambria Math" panose="02040503050406030204" pitchFamily="18" charset="0"/>
                        </a:rPr>
                        <m:t>𝑁𝑀𝐼</m:t>
                      </m:r>
                      <m:d>
                        <m:dPr>
                          <m:ctrlPr>
                            <a:rPr lang="en-US" altLang="zh-CN" sz="2000" i="1" dirty="0" smtClean="0">
                              <a:latin typeface="Cambria Math" panose="02040503050406030204" pitchFamily="18" charset="0"/>
                            </a:rPr>
                          </m:ctrlPr>
                        </m:dPr>
                        <m:e>
                          <m:r>
                            <a:rPr lang="en-US" altLang="zh-CN" sz="2000" i="1" dirty="0" smtClean="0">
                              <a:latin typeface="Cambria Math" panose="02040503050406030204" pitchFamily="18" charset="0"/>
                            </a:rPr>
                            <m:t>𝛺</m:t>
                          </m:r>
                          <m:r>
                            <a:rPr lang="en-US" altLang="zh-CN" sz="2000" i="0" dirty="0" smtClean="0">
                              <a:latin typeface="Cambria Math" panose="02040503050406030204" pitchFamily="18" charset="0"/>
                            </a:rPr>
                            <m:t>,</m:t>
                          </m:r>
                          <m:r>
                            <a:rPr lang="en-US" altLang="zh-CN" sz="2000" i="1" dirty="0" smtClean="0">
                              <a:latin typeface="Cambria Math" panose="02040503050406030204" pitchFamily="18" charset="0"/>
                            </a:rPr>
                            <m:t>𝐶</m:t>
                          </m:r>
                        </m:e>
                      </m:d>
                      <m:r>
                        <a:rPr lang="en-US" altLang="zh-CN" sz="2000" i="0" dirty="0" smtClean="0">
                          <a:latin typeface="Cambria Math" panose="02040503050406030204" pitchFamily="18" charset="0"/>
                        </a:rPr>
                        <m:t>=</m:t>
                      </m:r>
                      <m:f>
                        <m:fPr>
                          <m:ctrlPr>
                            <a:rPr lang="en-US" altLang="zh-CN" sz="2000" i="1" dirty="0" smtClean="0">
                              <a:latin typeface="Cambria Math" panose="02040503050406030204" pitchFamily="18" charset="0"/>
                            </a:rPr>
                          </m:ctrlPr>
                        </m:fPr>
                        <m:num>
                          <m:r>
                            <a:rPr lang="en-US" altLang="zh-CN" sz="2000" i="1" dirty="0" smtClean="0">
                              <a:latin typeface="Cambria Math" panose="02040503050406030204" pitchFamily="18" charset="0"/>
                            </a:rPr>
                            <m:t>𝐼</m:t>
                          </m:r>
                          <m:d>
                            <m:dPr>
                              <m:ctrlPr>
                                <a:rPr lang="en-US" altLang="zh-CN" sz="2000" i="1" dirty="0" smtClean="0">
                                  <a:latin typeface="Cambria Math" panose="02040503050406030204" pitchFamily="18" charset="0"/>
                                </a:rPr>
                              </m:ctrlPr>
                            </m:dPr>
                            <m:e>
                              <m:r>
                                <a:rPr lang="en-US" altLang="zh-CN" sz="2000" i="1" dirty="0" smtClean="0">
                                  <a:latin typeface="Cambria Math" panose="02040503050406030204" pitchFamily="18" charset="0"/>
                                </a:rPr>
                                <m:t>𝛺</m:t>
                              </m:r>
                              <m:r>
                                <a:rPr lang="en-US" altLang="zh-CN" sz="2000" i="0" dirty="0" smtClean="0">
                                  <a:latin typeface="Cambria Math" panose="02040503050406030204" pitchFamily="18" charset="0"/>
                                </a:rPr>
                                <m:t>,</m:t>
                              </m:r>
                              <m:r>
                                <a:rPr lang="en-US" altLang="zh-CN" sz="2000" i="1" dirty="0" smtClean="0">
                                  <a:latin typeface="Cambria Math" panose="02040503050406030204" pitchFamily="18" charset="0"/>
                                </a:rPr>
                                <m:t>𝐶</m:t>
                              </m:r>
                            </m:e>
                          </m:d>
                        </m:num>
                        <m:den>
                          <m:rad>
                            <m:radPr>
                              <m:degHide m:val="on"/>
                              <m:ctrlPr>
                                <a:rPr lang="en-US" altLang="zh-CN" sz="2000" i="1" dirty="0" smtClean="0">
                                  <a:latin typeface="Cambria Math" panose="02040503050406030204" pitchFamily="18" charset="0"/>
                                </a:rPr>
                              </m:ctrlPr>
                            </m:radPr>
                            <m:deg/>
                            <m:e>
                              <m:r>
                                <a:rPr lang="en-US" altLang="zh-CN" sz="2000" i="1" dirty="0" smtClean="0">
                                  <a:latin typeface="Cambria Math" panose="02040503050406030204" pitchFamily="18" charset="0"/>
                                </a:rPr>
                                <m:t>𝐻</m:t>
                              </m:r>
                              <m:d>
                                <m:dPr>
                                  <m:ctrlPr>
                                    <a:rPr lang="en-US" altLang="zh-CN" sz="2000" i="1" dirty="0" smtClean="0">
                                      <a:latin typeface="Cambria Math" panose="02040503050406030204" pitchFamily="18" charset="0"/>
                                    </a:rPr>
                                  </m:ctrlPr>
                                </m:dPr>
                                <m:e>
                                  <m:r>
                                    <a:rPr lang="en-US" altLang="zh-CN" sz="2000" i="1" dirty="0" smtClean="0">
                                      <a:latin typeface="Cambria Math" panose="02040503050406030204" pitchFamily="18" charset="0"/>
                                    </a:rPr>
                                    <m:t>𝛺</m:t>
                                  </m:r>
                                </m:e>
                              </m:d>
                              <m:r>
                                <a:rPr lang="en-US" altLang="zh-CN" sz="2000" i="1" dirty="0" smtClean="0">
                                  <a:latin typeface="Cambria Math" panose="02040503050406030204" pitchFamily="18" charset="0"/>
                                </a:rPr>
                                <m:t>𝐻</m:t>
                              </m:r>
                              <m:d>
                                <m:dPr>
                                  <m:ctrlPr>
                                    <a:rPr lang="en-US" altLang="zh-CN" sz="2000" i="1" dirty="0" smtClean="0">
                                      <a:latin typeface="Cambria Math" panose="02040503050406030204" pitchFamily="18" charset="0"/>
                                    </a:rPr>
                                  </m:ctrlPr>
                                </m:dPr>
                                <m:e>
                                  <m:r>
                                    <a:rPr lang="en-US" altLang="zh-CN" sz="2000" i="1" dirty="0" smtClean="0">
                                      <a:latin typeface="Cambria Math" panose="02040503050406030204" pitchFamily="18" charset="0"/>
                                    </a:rPr>
                                    <m:t>𝐶</m:t>
                                  </m:r>
                                </m:e>
                              </m:d>
                            </m:e>
                          </m:rad>
                        </m:den>
                      </m:f>
                    </m:oMath>
                  </m:oMathPara>
                </a14:m>
                <a:endParaRPr lang="en-US" altLang="zh-CN" sz="2000" dirty="0">
                  <a:latin typeface="Times New Roman" panose="02020603050405020304" pitchFamily="18" charset="0"/>
                  <a:cs typeface="Times New Roman" panose="02020603050405020304" pitchFamily="18" charset="0"/>
                </a:endParaRPr>
              </a:p>
            </p:txBody>
          </p:sp>
        </mc:Choice>
        <mc:Fallback xmlns="">
          <p:sp>
            <p:nvSpPr>
              <p:cNvPr id="26" name="文本框 25">
                <a:extLst>
                  <a:ext uri="{FF2B5EF4-FFF2-40B4-BE49-F238E27FC236}">
                    <a16:creationId xmlns:a16="http://schemas.microsoft.com/office/drawing/2014/main" id="{250F92A8-8046-460E-8C32-5DB14B85CAD4}"/>
                  </a:ext>
                </a:extLst>
              </p:cNvPr>
              <p:cNvSpPr txBox="1">
                <a:spLocks noRot="1" noChangeAspect="1" noMove="1" noResize="1" noEditPoints="1" noAdjustHandles="1" noChangeArrowheads="1" noChangeShapeType="1" noTextEdit="1"/>
              </p:cNvSpPr>
              <p:nvPr/>
            </p:nvSpPr>
            <p:spPr>
              <a:xfrm>
                <a:off x="624262" y="1488518"/>
                <a:ext cx="8193024" cy="1434367"/>
              </a:xfrm>
              <a:prstGeom prst="rect">
                <a:avLst/>
              </a:prstGeom>
              <a:blipFill>
                <a:blip r:embed="rId3"/>
                <a:stretch>
                  <a:fillRect l="-744" t="-2128"/>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7" name="文本框 26">
                <a:extLst>
                  <a:ext uri="{FF2B5EF4-FFF2-40B4-BE49-F238E27FC236}">
                    <a16:creationId xmlns:a16="http://schemas.microsoft.com/office/drawing/2014/main" id="{312505EA-7CFC-419D-8A24-242A6D0503FD}"/>
                  </a:ext>
                </a:extLst>
              </p:cNvPr>
              <p:cNvSpPr txBox="1"/>
              <p:nvPr/>
            </p:nvSpPr>
            <p:spPr>
              <a:xfrm>
                <a:off x="688270" y="3038383"/>
                <a:ext cx="8193024" cy="1702197"/>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B</a:t>
                </a:r>
                <a:r>
                  <a:rPr lang="en-US" altLang="zh-CN" sz="2000" b="1" dirty="0" err="1">
                    <a:latin typeface="Times New Roman" panose="02020603050405020304" pitchFamily="18" charset="0"/>
                    <a:cs typeface="Times New Roman" panose="02020603050405020304" pitchFamily="18" charset="0"/>
                  </a:rPr>
                  <a:t>Cubed</a:t>
                </a:r>
                <a:r>
                  <a:rPr lang="en-US" altLang="zh-CN" sz="2000" b="1" dirty="0">
                    <a:latin typeface="Times New Roman" panose="02020603050405020304" pitchFamily="18" charset="0"/>
                    <a:cs typeface="Times New Roman" panose="02020603050405020304" pitchFamily="18" charset="0"/>
                  </a:rPr>
                  <a:t> F-measure</a:t>
                </a:r>
              </a:p>
              <a:p>
                <a:r>
                  <a:rPr lang="zh-CN" altLang="en-US" sz="2000" dirty="0">
                    <a:latin typeface="Times New Roman" panose="02020603050405020304" pitchFamily="18" charset="0"/>
                    <a:cs typeface="Times New Roman" panose="02020603050405020304" pitchFamily="18" charset="0"/>
                  </a:rPr>
                  <a:t>设</a:t>
                </a:r>
                <a:r>
                  <a:rPr lang="en-US" altLang="zh-CN" sz="2000" dirty="0">
                    <a:latin typeface="Times New Roman" panose="02020603050405020304" pitchFamily="18" charset="0"/>
                    <a:cs typeface="Times New Roman" panose="02020603050405020304" pitchFamily="18" charset="0"/>
                  </a:rPr>
                  <a:t>L(</a:t>
                </a:r>
                <a:r>
                  <a:rPr lang="en-US" altLang="zh-CN" sz="2000" dirty="0" err="1">
                    <a:latin typeface="Times New Roman" panose="02020603050405020304" pitchFamily="18" charset="0"/>
                    <a:cs typeface="Times New Roman" panose="02020603050405020304" pitchFamily="18" charset="0"/>
                  </a:rPr>
                  <a:t>i</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和</a:t>
                </a:r>
                <a:r>
                  <a:rPr lang="en-US" altLang="zh-CN" sz="2000" dirty="0">
                    <a:latin typeface="Times New Roman" panose="02020603050405020304" pitchFamily="18" charset="0"/>
                    <a:cs typeface="Times New Roman" panose="02020603050405020304" pitchFamily="18" charset="0"/>
                  </a:rPr>
                  <a:t>C(</a:t>
                </a:r>
                <a:r>
                  <a:rPr lang="en-US" altLang="zh-CN" sz="2000" dirty="0" err="1">
                    <a:latin typeface="Times New Roman" panose="02020603050405020304" pitchFamily="18" charset="0"/>
                    <a:cs typeface="Times New Roman" panose="02020603050405020304" pitchFamily="18" charset="0"/>
                  </a:rPr>
                  <a:t>i</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分别为真实标签和聚类标签，定义</a:t>
                </a:r>
                <a:endParaRPr lang="en-US" altLang="zh-CN" sz="2000" dirty="0">
                  <a:latin typeface="Times New Roman" panose="02020603050405020304" pitchFamily="18" charset="0"/>
                  <a:cs typeface="Times New Roman" panose="02020603050405020304" pitchFamily="18" charset="0"/>
                </a:endParaRPr>
              </a:p>
              <a:p>
                <a:pPr algn="just"/>
                <a:r>
                  <a:rPr lang="en-US" altLang="zh-CN" sz="2000" b="0" dirty="0">
                    <a:cs typeface="Times New Roman" panose="02020603050405020304" pitchFamily="18" charset="0"/>
                  </a:rPr>
                  <a:t>       		</a:t>
                </a:r>
                <a14:m>
                  <m:oMath xmlns:m="http://schemas.openxmlformats.org/officeDocument/2006/math">
                    <m:r>
                      <a:rPr lang="en-US" altLang="zh-CN" sz="2000" b="0" i="1" smtClean="0">
                        <a:latin typeface="Cambria Math" panose="02040503050406030204" pitchFamily="18" charset="0"/>
                        <a:cs typeface="Times New Roman" panose="02020603050405020304" pitchFamily="18" charset="0"/>
                      </a:rPr>
                      <m:t>𝐶𝑜𝑟𝑟𝑒𝑐𝑡</m:t>
                    </m:r>
                    <m:d>
                      <m:dPr>
                        <m:ctrlPr>
                          <a:rPr lang="en-US" altLang="zh-CN" sz="2000" b="0" i="1" smtClean="0">
                            <a:latin typeface="Cambria Math" panose="02040503050406030204" pitchFamily="18" charset="0"/>
                            <a:cs typeface="Times New Roman" panose="02020603050405020304" pitchFamily="18" charset="0"/>
                          </a:rPr>
                        </m:ctrlPr>
                      </m:dPr>
                      <m:e>
                        <m:r>
                          <a:rPr lang="en-US" altLang="zh-CN" sz="2000" b="0" i="1" smtClean="0">
                            <a:latin typeface="Cambria Math" panose="02040503050406030204" pitchFamily="18" charset="0"/>
                            <a:cs typeface="Times New Roman" panose="02020603050405020304" pitchFamily="18" charset="0"/>
                          </a:rPr>
                          <m:t>𝑖</m:t>
                        </m:r>
                        <m:r>
                          <a:rPr lang="en-US" altLang="zh-CN" sz="2000" b="0" i="1" smtClean="0">
                            <a:latin typeface="Cambria Math" panose="02040503050406030204" pitchFamily="18" charset="0"/>
                            <a:cs typeface="Times New Roman" panose="02020603050405020304" pitchFamily="18" charset="0"/>
                          </a:rPr>
                          <m:t>,</m:t>
                        </m:r>
                        <m:r>
                          <a:rPr lang="en-US" altLang="zh-CN" sz="2000" b="0" i="1" smtClean="0">
                            <a:latin typeface="Cambria Math" panose="02040503050406030204" pitchFamily="18" charset="0"/>
                            <a:cs typeface="Times New Roman" panose="02020603050405020304" pitchFamily="18" charset="0"/>
                          </a:rPr>
                          <m:t>𝑗</m:t>
                        </m:r>
                      </m:e>
                    </m:d>
                    <m:r>
                      <a:rPr lang="en-US" altLang="zh-CN" sz="2000" b="0" i="1" smtClean="0">
                        <a:latin typeface="Cambria Math" panose="02040503050406030204" pitchFamily="18" charset="0"/>
                        <a:cs typeface="Times New Roman" panose="02020603050405020304" pitchFamily="18" charset="0"/>
                      </a:rPr>
                      <m:t>=</m:t>
                    </m:r>
                    <m:d>
                      <m:dPr>
                        <m:begChr m:val="{"/>
                        <m:endChr m:val=""/>
                        <m:ctrlPr>
                          <a:rPr lang="en-US" altLang="zh-CN" sz="2000" b="0" i="1" smtClean="0">
                            <a:latin typeface="Cambria Math" panose="02040503050406030204" pitchFamily="18" charset="0"/>
                            <a:cs typeface="Times New Roman" panose="02020603050405020304" pitchFamily="18" charset="0"/>
                          </a:rPr>
                        </m:ctrlPr>
                      </m:dPr>
                      <m:e>
                        <m:eqArr>
                          <m:eqArrPr>
                            <m:ctrlPr>
                              <a:rPr lang="en-US" altLang="zh-CN" sz="2000" b="0" i="1" smtClean="0">
                                <a:latin typeface="Cambria Math" panose="02040503050406030204" pitchFamily="18" charset="0"/>
                                <a:cs typeface="Times New Roman" panose="02020603050405020304" pitchFamily="18" charset="0"/>
                              </a:rPr>
                            </m:ctrlPr>
                          </m:eqArrPr>
                          <m:e>
                            <m:r>
                              <a:rPr lang="en-US" altLang="zh-CN" sz="2000" b="0" i="1" smtClean="0">
                                <a:latin typeface="Cambria Math" panose="02040503050406030204" pitchFamily="18" charset="0"/>
                                <a:cs typeface="Times New Roman" panose="02020603050405020304" pitchFamily="18" charset="0"/>
                              </a:rPr>
                              <m:t>1, </m:t>
                            </m:r>
                          </m:e>
                          <m:e>
                            <m:r>
                              <a:rPr lang="en-US" altLang="zh-CN" sz="2000" b="0" i="1" smtClean="0">
                                <a:latin typeface="Cambria Math" panose="02040503050406030204" pitchFamily="18" charset="0"/>
                                <a:cs typeface="Times New Roman" panose="02020603050405020304" pitchFamily="18" charset="0"/>
                              </a:rPr>
                              <m:t>0,</m:t>
                            </m:r>
                          </m:e>
                        </m:eqArr>
                      </m:e>
                    </m:d>
                  </m:oMath>
                </a14:m>
                <a:endParaRPr lang="en-US" altLang="zh-CN" sz="2000" dirty="0">
                  <a:latin typeface="Times New Roman" panose="02020603050405020304" pitchFamily="18" charset="0"/>
                  <a:cs typeface="Times New Roman" panose="02020603050405020304" pitchFamily="18" charset="0"/>
                </a:endParaRPr>
              </a:p>
              <a:p>
                <a:pPr algn="just"/>
                <a:endParaRPr lang="en-US" altLang="zh-CN" sz="2000" dirty="0">
                  <a:latin typeface="Times New Roman" panose="02020603050405020304" pitchFamily="18" charset="0"/>
                  <a:cs typeface="Times New Roman" panose="02020603050405020304" pitchFamily="18" charset="0"/>
                </a:endParaRPr>
              </a:p>
            </p:txBody>
          </p:sp>
        </mc:Choice>
        <mc:Fallback xmlns="">
          <p:sp>
            <p:nvSpPr>
              <p:cNvPr id="27" name="文本框 26">
                <a:extLst>
                  <a:ext uri="{FF2B5EF4-FFF2-40B4-BE49-F238E27FC236}">
                    <a16:creationId xmlns:a16="http://schemas.microsoft.com/office/drawing/2014/main" id="{312505EA-7CFC-419D-8A24-242A6D0503FD}"/>
                  </a:ext>
                </a:extLst>
              </p:cNvPr>
              <p:cNvSpPr txBox="1">
                <a:spLocks noRot="1" noChangeAspect="1" noMove="1" noResize="1" noEditPoints="1" noAdjustHandles="1" noChangeArrowheads="1" noChangeShapeType="1" noTextEdit="1"/>
              </p:cNvSpPr>
              <p:nvPr/>
            </p:nvSpPr>
            <p:spPr>
              <a:xfrm>
                <a:off x="688270" y="3038383"/>
                <a:ext cx="8193024" cy="1702197"/>
              </a:xfrm>
              <a:prstGeom prst="rect">
                <a:avLst/>
              </a:prstGeom>
              <a:blipFill>
                <a:blip r:embed="rId4"/>
                <a:stretch>
                  <a:fillRect l="-818" t="-1786"/>
                </a:stretch>
              </a:blipFill>
            </p:spPr>
            <p:txBody>
              <a:bodyPr/>
              <a:lstStyle/>
              <a:p>
                <a:r>
                  <a:rPr lang="zh-CN" altLang="en-US">
                    <a:noFill/>
                  </a:rPr>
                  <a:t> </a:t>
                </a:r>
              </a:p>
            </p:txBody>
          </p:sp>
        </mc:Fallback>
      </mc:AlternateContent>
      <p:sp>
        <p:nvSpPr>
          <p:cNvPr id="28" name="文本框 27">
            <a:extLst>
              <a:ext uri="{FF2B5EF4-FFF2-40B4-BE49-F238E27FC236}">
                <a16:creationId xmlns:a16="http://schemas.microsoft.com/office/drawing/2014/main" id="{7CF9AB70-8250-4E0C-8E59-139D65F54854}"/>
              </a:ext>
            </a:extLst>
          </p:cNvPr>
          <p:cNvSpPr txBox="1"/>
          <p:nvPr/>
        </p:nvSpPr>
        <p:spPr>
          <a:xfrm>
            <a:off x="688270" y="4660306"/>
            <a:ext cx="3234147" cy="369332"/>
          </a:xfrm>
          <a:prstGeom prst="rect">
            <a:avLst/>
          </a:prstGeom>
          <a:noFill/>
        </p:spPr>
        <p:txBody>
          <a:bodyPr wrap="square" rtlCol="0">
            <a:spAutoFit/>
          </a:bodyPr>
          <a:lstStyle/>
          <a:p>
            <a:r>
              <a:rPr lang="en-US" altLang="zh-CN" dirty="0" err="1">
                <a:latin typeface="Times New Roman" panose="02020603050405020304" pitchFamily="18" charset="0"/>
                <a:cs typeface="Times New Roman" panose="02020603050405020304" pitchFamily="18" charset="0"/>
              </a:rPr>
              <a:t>BCubed</a:t>
            </a:r>
            <a:r>
              <a:rPr lang="en-US" altLang="zh-CN" dirty="0">
                <a:latin typeface="Times New Roman" panose="02020603050405020304" pitchFamily="18" charset="0"/>
                <a:cs typeface="Times New Roman" panose="02020603050405020304" pitchFamily="18" charset="0"/>
              </a:rPr>
              <a:t> Precision</a:t>
            </a:r>
            <a:endParaRPr lang="zh-CN"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9" name="文本框 28">
                <a:extLst>
                  <a:ext uri="{FF2B5EF4-FFF2-40B4-BE49-F238E27FC236}">
                    <a16:creationId xmlns:a16="http://schemas.microsoft.com/office/drawing/2014/main" id="{835F05C5-C77A-47DF-8D3C-88DAAC01D284}"/>
                  </a:ext>
                </a:extLst>
              </p:cNvPr>
              <p:cNvSpPr txBox="1"/>
              <p:nvPr/>
            </p:nvSpPr>
            <p:spPr>
              <a:xfrm>
                <a:off x="4889683" y="4013584"/>
                <a:ext cx="3234147"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cs typeface="Times New Roman" panose="02020603050405020304" pitchFamily="18" charset="0"/>
                        </a:rPr>
                        <m:t>𝑒𝑙𝑠𝑒</m:t>
                      </m:r>
                    </m:oMath>
                  </m:oMathPara>
                </a14:m>
                <a:endParaRPr lang="zh-CN" altLang="en-US" dirty="0"/>
              </a:p>
            </p:txBody>
          </p:sp>
        </mc:Choice>
        <mc:Fallback xmlns="">
          <p:sp>
            <p:nvSpPr>
              <p:cNvPr id="29" name="文本框 28">
                <a:extLst>
                  <a:ext uri="{FF2B5EF4-FFF2-40B4-BE49-F238E27FC236}">
                    <a16:creationId xmlns:a16="http://schemas.microsoft.com/office/drawing/2014/main" id="{835F05C5-C77A-47DF-8D3C-88DAAC01D284}"/>
                  </a:ext>
                </a:extLst>
              </p:cNvPr>
              <p:cNvSpPr txBox="1">
                <a:spLocks noRot="1" noChangeAspect="1" noMove="1" noResize="1" noEditPoints="1" noAdjustHandles="1" noChangeArrowheads="1" noChangeShapeType="1" noTextEdit="1"/>
              </p:cNvSpPr>
              <p:nvPr/>
            </p:nvSpPr>
            <p:spPr>
              <a:xfrm>
                <a:off x="4889683" y="4013584"/>
                <a:ext cx="3234147" cy="369332"/>
              </a:xfrm>
              <a:prstGeom prst="rect">
                <a:avLst/>
              </a:prstGeom>
              <a:blipFill>
                <a:blip r:embed="rId5"/>
                <a:stretch>
                  <a:fillRect/>
                </a:stretch>
              </a:blipFill>
            </p:spPr>
            <p:txBody>
              <a:bodyPr/>
              <a:lstStyle/>
              <a:p>
                <a:r>
                  <a:rPr lang="zh-CN" altLang="en-US">
                    <a:noFill/>
                  </a:rPr>
                  <a:t> </a:t>
                </a:r>
              </a:p>
            </p:txBody>
          </p:sp>
        </mc:Fallback>
      </mc:AlternateContent>
      <p:pic>
        <p:nvPicPr>
          <p:cNvPr id="3" name="图片 2">
            <a:extLst>
              <a:ext uri="{FF2B5EF4-FFF2-40B4-BE49-F238E27FC236}">
                <a16:creationId xmlns:a16="http://schemas.microsoft.com/office/drawing/2014/main" id="{EEE8E5AA-9065-42CE-92B5-FA6160549631}"/>
              </a:ext>
            </a:extLst>
          </p:cNvPr>
          <p:cNvPicPr>
            <a:picLocks noChangeAspect="1"/>
          </p:cNvPicPr>
          <p:nvPr/>
        </p:nvPicPr>
        <p:blipFill>
          <a:blip r:embed="rId6"/>
          <a:stretch>
            <a:fillRect/>
          </a:stretch>
        </p:blipFill>
        <p:spPr>
          <a:xfrm>
            <a:off x="2748805" y="4574901"/>
            <a:ext cx="4914017" cy="1010204"/>
          </a:xfrm>
          <a:prstGeom prst="rect">
            <a:avLst/>
          </a:prstGeom>
        </p:spPr>
      </p:pic>
      <p:sp>
        <p:nvSpPr>
          <p:cNvPr id="30" name="文本框 29">
            <a:extLst>
              <a:ext uri="{FF2B5EF4-FFF2-40B4-BE49-F238E27FC236}">
                <a16:creationId xmlns:a16="http://schemas.microsoft.com/office/drawing/2014/main" id="{9B895F24-D193-464A-93E6-08CED205B889}"/>
              </a:ext>
            </a:extLst>
          </p:cNvPr>
          <p:cNvSpPr txBox="1"/>
          <p:nvPr/>
        </p:nvSpPr>
        <p:spPr>
          <a:xfrm>
            <a:off x="688270" y="5184816"/>
            <a:ext cx="3234147" cy="369332"/>
          </a:xfrm>
          <a:prstGeom prst="rect">
            <a:avLst/>
          </a:prstGeom>
          <a:noFill/>
        </p:spPr>
        <p:txBody>
          <a:bodyPr wrap="square" rtlCol="0">
            <a:spAutoFit/>
          </a:bodyPr>
          <a:lstStyle/>
          <a:p>
            <a:r>
              <a:rPr lang="en-US" altLang="zh-CN" dirty="0" err="1">
                <a:latin typeface="Times New Roman" panose="02020603050405020304" pitchFamily="18" charset="0"/>
                <a:cs typeface="Times New Roman" panose="02020603050405020304" pitchFamily="18" charset="0"/>
              </a:rPr>
              <a:t>BCubed</a:t>
            </a:r>
            <a:r>
              <a:rPr lang="en-US" altLang="zh-CN" dirty="0">
                <a:latin typeface="Times New Roman" panose="02020603050405020304" pitchFamily="18" charset="0"/>
                <a:cs typeface="Times New Roman" panose="02020603050405020304" pitchFamily="18" charset="0"/>
              </a:rPr>
              <a:t> Recall</a:t>
            </a:r>
            <a:endParaRPr lang="zh-CN" altLang="en-US" dirty="0">
              <a:latin typeface="Times New Roman" panose="02020603050405020304" pitchFamily="18" charset="0"/>
              <a:cs typeface="Times New Roman" panose="02020603050405020304" pitchFamily="18" charset="0"/>
            </a:endParaRPr>
          </a:p>
        </p:txBody>
      </p:sp>
      <p:sp>
        <p:nvSpPr>
          <p:cNvPr id="31" name="文本框 30">
            <a:extLst>
              <a:ext uri="{FF2B5EF4-FFF2-40B4-BE49-F238E27FC236}">
                <a16:creationId xmlns:a16="http://schemas.microsoft.com/office/drawing/2014/main" id="{689E3C62-F41F-4298-BE16-8AC723486031}"/>
              </a:ext>
            </a:extLst>
          </p:cNvPr>
          <p:cNvSpPr txBox="1"/>
          <p:nvPr/>
        </p:nvSpPr>
        <p:spPr>
          <a:xfrm>
            <a:off x="688269" y="5900643"/>
            <a:ext cx="2161459" cy="369332"/>
          </a:xfrm>
          <a:prstGeom prst="rect">
            <a:avLst/>
          </a:prstGeom>
          <a:noFill/>
        </p:spPr>
        <p:txBody>
          <a:bodyPr wrap="square" rtlCol="0">
            <a:spAutoFit/>
          </a:bodyPr>
          <a:lstStyle/>
          <a:p>
            <a:r>
              <a:rPr lang="en-US" altLang="zh-CN" dirty="0" err="1">
                <a:latin typeface="Times New Roman" panose="02020603050405020304" pitchFamily="18" charset="0"/>
                <a:cs typeface="Times New Roman" panose="02020603050405020304" pitchFamily="18" charset="0"/>
              </a:rPr>
              <a:t>BCubed</a:t>
            </a:r>
            <a:r>
              <a:rPr lang="en-US" altLang="zh-CN" dirty="0">
                <a:latin typeface="Times New Roman" panose="02020603050405020304" pitchFamily="18" charset="0"/>
                <a:cs typeface="Times New Roman" panose="02020603050405020304" pitchFamily="18" charset="0"/>
              </a:rPr>
              <a:t> F-measure</a:t>
            </a:r>
            <a:endParaRPr lang="zh-CN"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2" name="文本框 31">
                <a:extLst>
                  <a:ext uri="{FF2B5EF4-FFF2-40B4-BE49-F238E27FC236}">
                    <a16:creationId xmlns:a16="http://schemas.microsoft.com/office/drawing/2014/main" id="{9B7534F6-C0C9-42F9-8B1F-F69C6995C000}"/>
                  </a:ext>
                </a:extLst>
              </p:cNvPr>
              <p:cNvSpPr txBox="1"/>
              <p:nvPr/>
            </p:nvSpPr>
            <p:spPr>
              <a:xfrm>
                <a:off x="3481762" y="5886161"/>
                <a:ext cx="2161459" cy="67569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zh-CN" altLang="en-US" sz="2000" i="1" dirty="0">
                          <a:latin typeface="Cambria Math" panose="02040503050406030204" pitchFamily="18" charset="0"/>
                        </a:rPr>
                        <m:t>𝐹</m:t>
                      </m:r>
                      <m:r>
                        <a:rPr lang="zh-CN" altLang="en-US" sz="2000" dirty="0">
                          <a:latin typeface="Cambria Math" panose="02040503050406030204" pitchFamily="18" charset="0"/>
                        </a:rPr>
                        <m:t>=</m:t>
                      </m:r>
                      <m:f>
                        <m:fPr>
                          <m:ctrlPr>
                            <a:rPr lang="zh-CN" altLang="en-US" sz="2000" i="1" dirty="0">
                              <a:latin typeface="Cambria Math" panose="02040503050406030204" pitchFamily="18" charset="0"/>
                            </a:rPr>
                          </m:ctrlPr>
                        </m:fPr>
                        <m:num>
                          <m:r>
                            <a:rPr lang="zh-CN" altLang="en-US" sz="2000" dirty="0">
                              <a:latin typeface="Cambria Math" panose="02040503050406030204" pitchFamily="18" charset="0"/>
                            </a:rPr>
                            <m:t>2</m:t>
                          </m:r>
                          <m:r>
                            <a:rPr lang="zh-CN" altLang="en-US" sz="2000" i="1" dirty="0">
                              <a:latin typeface="Cambria Math" panose="02040503050406030204" pitchFamily="18" charset="0"/>
                            </a:rPr>
                            <m:t>𝑃𝑅</m:t>
                          </m:r>
                        </m:num>
                        <m:den>
                          <m:r>
                            <a:rPr lang="zh-CN" altLang="en-US" sz="2000" i="1" dirty="0">
                              <a:latin typeface="Cambria Math" panose="02040503050406030204" pitchFamily="18" charset="0"/>
                            </a:rPr>
                            <m:t>𝑃</m:t>
                          </m:r>
                          <m:r>
                            <a:rPr lang="zh-CN" altLang="en-US" sz="2000" dirty="0">
                              <a:latin typeface="Cambria Math" panose="02040503050406030204" pitchFamily="18" charset="0"/>
                            </a:rPr>
                            <m:t>+</m:t>
                          </m:r>
                          <m:r>
                            <a:rPr lang="zh-CN" altLang="en-US" sz="2000" i="1" dirty="0">
                              <a:latin typeface="Cambria Math" panose="02040503050406030204" pitchFamily="18" charset="0"/>
                            </a:rPr>
                            <m:t>𝑅</m:t>
                          </m:r>
                        </m:den>
                      </m:f>
                    </m:oMath>
                  </m:oMathPara>
                </a14:m>
                <a:endParaRPr lang="zh-CN" altLang="en-US" sz="2000" dirty="0"/>
              </a:p>
            </p:txBody>
          </p:sp>
        </mc:Choice>
        <mc:Fallback xmlns="">
          <p:sp>
            <p:nvSpPr>
              <p:cNvPr id="32" name="文本框 31">
                <a:extLst>
                  <a:ext uri="{FF2B5EF4-FFF2-40B4-BE49-F238E27FC236}">
                    <a16:creationId xmlns:a16="http://schemas.microsoft.com/office/drawing/2014/main" id="{9B7534F6-C0C9-42F9-8B1F-F69C6995C000}"/>
                  </a:ext>
                </a:extLst>
              </p:cNvPr>
              <p:cNvSpPr txBox="1">
                <a:spLocks noRot="1" noChangeAspect="1" noMove="1" noResize="1" noEditPoints="1" noAdjustHandles="1" noChangeArrowheads="1" noChangeShapeType="1" noTextEdit="1"/>
              </p:cNvSpPr>
              <p:nvPr/>
            </p:nvSpPr>
            <p:spPr>
              <a:xfrm>
                <a:off x="3481762" y="5886161"/>
                <a:ext cx="2161459" cy="675698"/>
              </a:xfrm>
              <a:prstGeom prst="rect">
                <a:avLst/>
              </a:prstGeom>
              <a:blipFill>
                <a:blip r:embed="rId7"/>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3" name="文本框 32">
                <a:extLst>
                  <a:ext uri="{FF2B5EF4-FFF2-40B4-BE49-F238E27FC236}">
                    <a16:creationId xmlns:a16="http://schemas.microsoft.com/office/drawing/2014/main" id="{CBFC6ACD-0B14-4CC7-9F32-E29751FFC66F}"/>
                  </a:ext>
                </a:extLst>
              </p:cNvPr>
              <p:cNvSpPr txBox="1"/>
              <p:nvPr/>
            </p:nvSpPr>
            <p:spPr>
              <a:xfrm>
                <a:off x="4889682" y="3647566"/>
                <a:ext cx="3234147"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cs typeface="Times New Roman" panose="02020603050405020304" pitchFamily="18" charset="0"/>
                        </a:rPr>
                        <m:t>𝑖𝑓</m:t>
                      </m:r>
                      <m:r>
                        <a:rPr lang="en-US" altLang="zh-CN" b="0" i="1" smtClean="0">
                          <a:latin typeface="Cambria Math" panose="02040503050406030204" pitchFamily="18" charset="0"/>
                          <a:cs typeface="Times New Roman" panose="02020603050405020304" pitchFamily="18" charset="0"/>
                        </a:rPr>
                        <m:t> </m:t>
                      </m:r>
                      <m:r>
                        <a:rPr lang="en-US" altLang="zh-CN" b="0" i="1" smtClean="0">
                          <a:latin typeface="Cambria Math" panose="02040503050406030204" pitchFamily="18" charset="0"/>
                          <a:cs typeface="Times New Roman" panose="02020603050405020304" pitchFamily="18" charset="0"/>
                        </a:rPr>
                        <m:t>𝐿</m:t>
                      </m:r>
                      <m:d>
                        <m:dPr>
                          <m:ctrlPr>
                            <a:rPr lang="en-US" altLang="zh-CN" b="0" i="1" smtClean="0">
                              <a:latin typeface="Cambria Math" panose="02040503050406030204" pitchFamily="18" charset="0"/>
                              <a:cs typeface="Times New Roman" panose="02020603050405020304" pitchFamily="18" charset="0"/>
                            </a:rPr>
                          </m:ctrlPr>
                        </m:dPr>
                        <m:e>
                          <m:r>
                            <a:rPr lang="en-US" altLang="zh-CN" b="0" i="1" smtClean="0">
                              <a:latin typeface="Cambria Math" panose="02040503050406030204" pitchFamily="18" charset="0"/>
                              <a:cs typeface="Times New Roman" panose="02020603050405020304" pitchFamily="18" charset="0"/>
                            </a:rPr>
                            <m:t>𝑖</m:t>
                          </m:r>
                        </m:e>
                      </m:d>
                      <m:r>
                        <a:rPr lang="en-US" altLang="zh-CN" b="0" i="1" smtClean="0">
                          <a:latin typeface="Cambria Math" panose="02040503050406030204" pitchFamily="18" charset="0"/>
                          <a:cs typeface="Times New Roman" panose="02020603050405020304" pitchFamily="18" charset="0"/>
                        </a:rPr>
                        <m:t>=</m:t>
                      </m:r>
                      <m:r>
                        <a:rPr lang="en-US" altLang="zh-CN" b="0" i="1" smtClean="0">
                          <a:latin typeface="Cambria Math" panose="02040503050406030204" pitchFamily="18" charset="0"/>
                          <a:cs typeface="Times New Roman" panose="02020603050405020304" pitchFamily="18" charset="0"/>
                        </a:rPr>
                        <m:t>𝐿</m:t>
                      </m:r>
                      <m:d>
                        <m:dPr>
                          <m:ctrlPr>
                            <a:rPr lang="en-US" altLang="zh-CN" b="0" i="1" smtClean="0">
                              <a:latin typeface="Cambria Math" panose="02040503050406030204" pitchFamily="18" charset="0"/>
                              <a:cs typeface="Times New Roman" panose="02020603050405020304" pitchFamily="18" charset="0"/>
                            </a:rPr>
                          </m:ctrlPr>
                        </m:dPr>
                        <m:e>
                          <m:r>
                            <a:rPr lang="en-US" altLang="zh-CN" b="0" i="1" smtClean="0">
                              <a:latin typeface="Cambria Math" panose="02040503050406030204" pitchFamily="18" charset="0"/>
                              <a:cs typeface="Times New Roman" panose="02020603050405020304" pitchFamily="18" charset="0"/>
                            </a:rPr>
                            <m:t>𝑗</m:t>
                          </m:r>
                        </m:e>
                      </m:d>
                      <m:r>
                        <a:rPr lang="en-US" altLang="zh-CN" b="0" i="1" smtClean="0">
                          <a:latin typeface="Cambria Math" panose="02040503050406030204" pitchFamily="18" charset="0"/>
                          <a:cs typeface="Times New Roman" panose="02020603050405020304" pitchFamily="18" charset="0"/>
                        </a:rPr>
                        <m:t> </m:t>
                      </m:r>
                      <m:r>
                        <a:rPr lang="en-US" altLang="zh-CN" b="0" i="1" smtClean="0">
                          <a:latin typeface="Cambria Math" panose="02040503050406030204" pitchFamily="18" charset="0"/>
                          <a:cs typeface="Times New Roman" panose="02020603050405020304" pitchFamily="18" charset="0"/>
                        </a:rPr>
                        <m:t>𝑎𝑛𝑑</m:t>
                      </m:r>
                      <m:r>
                        <a:rPr lang="en-US" altLang="zh-CN" b="0" i="1" smtClean="0">
                          <a:latin typeface="Cambria Math" panose="02040503050406030204" pitchFamily="18" charset="0"/>
                          <a:cs typeface="Times New Roman" panose="02020603050405020304" pitchFamily="18" charset="0"/>
                        </a:rPr>
                        <m:t> </m:t>
                      </m:r>
                      <m:r>
                        <a:rPr lang="en-US" altLang="zh-CN" b="0" i="1" smtClean="0">
                          <a:latin typeface="Cambria Math" panose="02040503050406030204" pitchFamily="18" charset="0"/>
                          <a:cs typeface="Times New Roman" panose="02020603050405020304" pitchFamily="18" charset="0"/>
                        </a:rPr>
                        <m:t>𝐶</m:t>
                      </m:r>
                      <m:d>
                        <m:dPr>
                          <m:ctrlPr>
                            <a:rPr lang="en-US" altLang="zh-CN" b="0" i="1" smtClean="0">
                              <a:latin typeface="Cambria Math" panose="02040503050406030204" pitchFamily="18" charset="0"/>
                              <a:cs typeface="Times New Roman" panose="02020603050405020304" pitchFamily="18" charset="0"/>
                            </a:rPr>
                          </m:ctrlPr>
                        </m:dPr>
                        <m:e>
                          <m:r>
                            <a:rPr lang="en-US" altLang="zh-CN" b="0" i="1" smtClean="0">
                              <a:latin typeface="Cambria Math" panose="02040503050406030204" pitchFamily="18" charset="0"/>
                              <a:cs typeface="Times New Roman" panose="02020603050405020304" pitchFamily="18" charset="0"/>
                            </a:rPr>
                            <m:t>𝑖</m:t>
                          </m:r>
                        </m:e>
                      </m:d>
                      <m:r>
                        <a:rPr lang="en-US" altLang="zh-CN" b="0" i="1" smtClean="0">
                          <a:latin typeface="Cambria Math" panose="02040503050406030204" pitchFamily="18" charset="0"/>
                          <a:cs typeface="Times New Roman" panose="02020603050405020304" pitchFamily="18" charset="0"/>
                        </a:rPr>
                        <m:t>=</m:t>
                      </m:r>
                      <m:r>
                        <a:rPr lang="en-US" altLang="zh-CN" b="0" i="1" smtClean="0">
                          <a:latin typeface="Cambria Math" panose="02040503050406030204" pitchFamily="18" charset="0"/>
                          <a:cs typeface="Times New Roman" panose="02020603050405020304" pitchFamily="18" charset="0"/>
                        </a:rPr>
                        <m:t>𝐶</m:t>
                      </m:r>
                      <m:r>
                        <a:rPr lang="en-US" altLang="zh-CN" b="0" i="1" smtClean="0">
                          <a:latin typeface="Cambria Math" panose="02040503050406030204" pitchFamily="18" charset="0"/>
                          <a:cs typeface="Times New Roman" panose="02020603050405020304" pitchFamily="18" charset="0"/>
                        </a:rPr>
                        <m:t>(</m:t>
                      </m:r>
                      <m:r>
                        <a:rPr lang="en-US" altLang="zh-CN" b="0" i="1" smtClean="0">
                          <a:latin typeface="Cambria Math" panose="02040503050406030204" pitchFamily="18" charset="0"/>
                          <a:cs typeface="Times New Roman" panose="02020603050405020304" pitchFamily="18" charset="0"/>
                        </a:rPr>
                        <m:t>𝑗</m:t>
                      </m:r>
                      <m:r>
                        <a:rPr lang="en-US" altLang="zh-CN" b="0" i="1" smtClean="0">
                          <a:latin typeface="Cambria Math" panose="02040503050406030204" pitchFamily="18" charset="0"/>
                          <a:cs typeface="Times New Roman" panose="02020603050405020304" pitchFamily="18" charset="0"/>
                        </a:rPr>
                        <m:t>)</m:t>
                      </m:r>
                    </m:oMath>
                  </m:oMathPara>
                </a14:m>
                <a:endParaRPr lang="zh-CN" altLang="en-US" dirty="0"/>
              </a:p>
            </p:txBody>
          </p:sp>
        </mc:Choice>
        <mc:Fallback xmlns="">
          <p:sp>
            <p:nvSpPr>
              <p:cNvPr id="33" name="文本框 32">
                <a:extLst>
                  <a:ext uri="{FF2B5EF4-FFF2-40B4-BE49-F238E27FC236}">
                    <a16:creationId xmlns:a16="http://schemas.microsoft.com/office/drawing/2014/main" id="{CBFC6ACD-0B14-4CC7-9F32-E29751FFC66F}"/>
                  </a:ext>
                </a:extLst>
              </p:cNvPr>
              <p:cNvSpPr txBox="1">
                <a:spLocks noRot="1" noChangeAspect="1" noMove="1" noResize="1" noEditPoints="1" noAdjustHandles="1" noChangeArrowheads="1" noChangeShapeType="1" noTextEdit="1"/>
              </p:cNvSpPr>
              <p:nvPr/>
            </p:nvSpPr>
            <p:spPr>
              <a:xfrm>
                <a:off x="4889682" y="3647566"/>
                <a:ext cx="3234147" cy="369332"/>
              </a:xfrm>
              <a:prstGeom prst="rect">
                <a:avLst/>
              </a:prstGeom>
              <a:blipFill>
                <a:blip r:embed="rId8"/>
                <a:stretch>
                  <a:fillRect b="-13115"/>
                </a:stretch>
              </a:blipFill>
            </p:spPr>
            <p:txBody>
              <a:bodyPr/>
              <a:lstStyle/>
              <a:p>
                <a:r>
                  <a:rPr lang="zh-CN" altLang="en-US">
                    <a:noFill/>
                  </a:rPr>
                  <a:t> </a:t>
                </a:r>
              </a:p>
            </p:txBody>
          </p:sp>
        </mc:Fallback>
      </mc:AlternateContent>
      <p:sp>
        <p:nvSpPr>
          <p:cNvPr id="37" name="文本框 36">
            <a:extLst>
              <a:ext uri="{FF2B5EF4-FFF2-40B4-BE49-F238E27FC236}">
                <a16:creationId xmlns:a16="http://schemas.microsoft.com/office/drawing/2014/main" id="{75E8B437-FCF1-4880-A7D5-B352BAB5BFBA}"/>
              </a:ext>
            </a:extLst>
          </p:cNvPr>
          <p:cNvSpPr txBox="1"/>
          <p:nvPr/>
        </p:nvSpPr>
        <p:spPr>
          <a:xfrm>
            <a:off x="8611340" y="1793289"/>
            <a:ext cx="3580660" cy="5632311"/>
          </a:xfrm>
          <a:prstGeom prst="rect">
            <a:avLst/>
          </a:prstGeom>
          <a:solidFill>
            <a:schemeClr val="accent5">
              <a:lumMod val="60000"/>
              <a:lumOff val="40000"/>
            </a:schemeClr>
          </a:solid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Datasets</a:t>
            </a:r>
          </a:p>
          <a:p>
            <a:endParaRPr lang="en-US" altLang="zh-CN" sz="2000" b="1" dirty="0">
              <a:latin typeface="Times New Roman" panose="02020603050405020304" pitchFamily="18" charset="0"/>
              <a:cs typeface="Times New Roman" panose="02020603050405020304" pitchFamily="18" charset="0"/>
            </a:endParaRPr>
          </a:p>
          <a:p>
            <a:r>
              <a:rPr lang="en-US" altLang="zh-CN" sz="2000" b="1" dirty="0">
                <a:latin typeface="Times New Roman" panose="02020603050405020304" pitchFamily="18" charset="0"/>
                <a:cs typeface="Times New Roman" panose="02020603050405020304" pitchFamily="18" charset="0"/>
              </a:rPr>
              <a:t>MS-Celeb-1M&amp;VGGFace2</a:t>
            </a:r>
          </a:p>
          <a:p>
            <a:r>
              <a:rPr lang="en-US" altLang="zh-CN" sz="2000" dirty="0">
                <a:latin typeface="Times New Roman" panose="02020603050405020304" pitchFamily="18" charset="0"/>
                <a:cs typeface="Times New Roman" panose="02020603050405020304" pitchFamily="18" charset="0"/>
              </a:rPr>
              <a:t>For face presentation</a:t>
            </a:r>
          </a:p>
          <a:p>
            <a:endParaRPr lang="en-US" altLang="zh-CN" sz="2000" dirty="0">
              <a:latin typeface="Times New Roman" panose="02020603050405020304" pitchFamily="18" charset="0"/>
              <a:cs typeface="Times New Roman" panose="02020603050405020304" pitchFamily="18" charset="0"/>
            </a:endParaRPr>
          </a:p>
          <a:p>
            <a:r>
              <a:rPr lang="en-US" altLang="zh-CN" sz="2000" b="1" dirty="0">
                <a:latin typeface="Times New Roman" panose="02020603050405020304" pitchFamily="18" charset="0"/>
                <a:cs typeface="Times New Roman" panose="02020603050405020304" pitchFamily="18" charset="0"/>
              </a:rPr>
              <a:t>CASIA</a:t>
            </a:r>
          </a:p>
          <a:p>
            <a:r>
              <a:rPr lang="en-US" altLang="zh-CN" sz="2000" dirty="0">
                <a:latin typeface="Times New Roman" panose="02020603050405020304" pitchFamily="18" charset="0"/>
                <a:cs typeface="Times New Roman" panose="02020603050405020304" pitchFamily="18" charset="0"/>
              </a:rPr>
              <a:t>For GCN training</a:t>
            </a:r>
          </a:p>
          <a:p>
            <a:endParaRPr lang="en-US" altLang="zh-CN" sz="2000" dirty="0">
              <a:latin typeface="Times New Roman" panose="02020603050405020304" pitchFamily="18" charset="0"/>
              <a:cs typeface="Times New Roman" panose="02020603050405020304" pitchFamily="18" charset="0"/>
            </a:endParaRPr>
          </a:p>
          <a:p>
            <a:r>
              <a:rPr lang="en-US" altLang="zh-CN" sz="2000" b="1" dirty="0">
                <a:latin typeface="Times New Roman" panose="02020603050405020304" pitchFamily="18" charset="0"/>
                <a:cs typeface="Times New Roman" panose="02020603050405020304" pitchFamily="18" charset="0"/>
              </a:rPr>
              <a:t>IJB-B</a:t>
            </a:r>
          </a:p>
          <a:p>
            <a:r>
              <a:rPr lang="en-US" altLang="zh-CN" sz="2000" dirty="0">
                <a:latin typeface="Times New Roman" panose="02020603050405020304" pitchFamily="18" charset="0"/>
                <a:cs typeface="Times New Roman" panose="02020603050405020304" pitchFamily="18" charset="0"/>
              </a:rPr>
              <a:t>For testing</a:t>
            </a:r>
          </a:p>
          <a:p>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81567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B5910072-E3E6-4080-AFC6-BAEDEDC872B2}"/>
              </a:ext>
            </a:extLst>
          </p:cNvPr>
          <p:cNvGrpSpPr/>
          <p:nvPr/>
        </p:nvGrpSpPr>
        <p:grpSpPr>
          <a:xfrm>
            <a:off x="0" y="147919"/>
            <a:ext cx="10188388" cy="733347"/>
            <a:chOff x="1026459" y="557573"/>
            <a:chExt cx="10188388" cy="733347"/>
          </a:xfrm>
        </p:grpSpPr>
        <p:sp>
          <p:nvSpPr>
            <p:cNvPr id="23" name="矩形 22">
              <a:extLst>
                <a:ext uri="{FF2B5EF4-FFF2-40B4-BE49-F238E27FC236}">
                  <a16:creationId xmlns:a16="http://schemas.microsoft.com/office/drawing/2014/main" id="{31A58A7A-EAF3-4A32-A3BF-42080A6160EC}"/>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descr="图片包含 户外, 标牌&#10;&#10;已生成极高可信度的说明">
              <a:extLst>
                <a:ext uri="{FF2B5EF4-FFF2-40B4-BE49-F238E27FC236}">
                  <a16:creationId xmlns:a16="http://schemas.microsoft.com/office/drawing/2014/main" id="{7899EC21-FF41-4977-B5D8-CB2E6ABA8FF8}"/>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5" name="文本框 24">
            <a:extLst>
              <a:ext uri="{FF2B5EF4-FFF2-40B4-BE49-F238E27FC236}">
                <a16:creationId xmlns:a16="http://schemas.microsoft.com/office/drawing/2014/main" id="{7367CBC0-1F82-44CF-92A4-D0B37C5B9A03}"/>
              </a:ext>
            </a:extLst>
          </p:cNvPr>
          <p:cNvSpPr txBox="1"/>
          <p:nvPr/>
        </p:nvSpPr>
        <p:spPr>
          <a:xfrm>
            <a:off x="688269" y="984836"/>
            <a:ext cx="5586984"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4.2 Parameter Selection</a:t>
            </a:r>
            <a:endParaRPr lang="zh-CN" altLang="en-US" sz="2000"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6" name="文本框 25">
                <a:extLst>
                  <a:ext uri="{FF2B5EF4-FFF2-40B4-BE49-F238E27FC236}">
                    <a16:creationId xmlns:a16="http://schemas.microsoft.com/office/drawing/2014/main" id="{250F92A8-8046-460E-8C32-5DB14B85CAD4}"/>
                  </a:ext>
                </a:extLst>
              </p:cNvPr>
              <p:cNvSpPr txBox="1"/>
              <p:nvPr/>
            </p:nvSpPr>
            <p:spPr>
              <a:xfrm>
                <a:off x="624262" y="1488518"/>
                <a:ext cx="8193024" cy="707886"/>
              </a:xfrm>
              <a:prstGeom prst="rect">
                <a:avLst/>
              </a:prstGeom>
              <a:noFill/>
            </p:spPr>
            <p:txBody>
              <a:bodyPr wrap="square" rtlCol="0">
                <a:spAutoFit/>
              </a:bodyPr>
              <a:lstStyle/>
              <a:p>
                <a:r>
                  <a:rPr lang="zh-CN" altLang="en-US" sz="2000" dirty="0">
                    <a:latin typeface="Times New Roman" panose="02020603050405020304" pitchFamily="18" charset="0"/>
                    <a:cs typeface="Times New Roman" panose="02020603050405020304" pitchFamily="18" charset="0"/>
                  </a:rPr>
                  <a:t>构建</a:t>
                </a:r>
                <a:r>
                  <a:rPr lang="en-US" altLang="zh-CN" sz="2000" dirty="0">
                    <a:latin typeface="Times New Roman" panose="02020603050405020304" pitchFamily="18" charset="0"/>
                    <a:cs typeface="Times New Roman" panose="02020603050405020304" pitchFamily="18" charset="0"/>
                  </a:rPr>
                  <a:t>IPS</a:t>
                </a:r>
                <a:r>
                  <a:rPr lang="zh-CN" altLang="en-US" sz="2000" dirty="0">
                    <a:latin typeface="Times New Roman" panose="02020603050405020304" pitchFamily="18" charset="0"/>
                    <a:cs typeface="Times New Roman" panose="02020603050405020304" pitchFamily="18" charset="0"/>
                  </a:rPr>
                  <a:t>需要</a:t>
                </a:r>
                <a:r>
                  <a:rPr lang="en-US" altLang="zh-CN" sz="2000" dirty="0">
                    <a:latin typeface="Times New Roman" panose="02020603050405020304" pitchFamily="18" charset="0"/>
                    <a:cs typeface="Times New Roman" panose="02020603050405020304" pitchFamily="18" charset="0"/>
                  </a:rPr>
                  <a:t>3</a:t>
                </a:r>
                <a:r>
                  <a:rPr lang="zh-CN" altLang="en-US" sz="2000" dirty="0">
                    <a:latin typeface="Times New Roman" panose="02020603050405020304" pitchFamily="18" charset="0"/>
                    <a:cs typeface="Times New Roman" panose="02020603050405020304" pitchFamily="18" charset="0"/>
                  </a:rPr>
                  <a:t>个超参数：步数</a:t>
                </a:r>
                <a:r>
                  <a:rPr lang="en-US" altLang="zh-CN" sz="2000" dirty="0">
                    <a:latin typeface="Times New Roman" panose="02020603050405020304" pitchFamily="18" charset="0"/>
                    <a:cs typeface="Times New Roman" panose="02020603050405020304" pitchFamily="18" charset="0"/>
                  </a:rPr>
                  <a:t>h</a:t>
                </a:r>
                <a:r>
                  <a:rPr lang="zh-CN" altLang="en-US" sz="2000" dirty="0">
                    <a:latin typeface="Times New Roman" panose="02020603050405020304" pitchFamily="18" charset="0"/>
                    <a:cs typeface="Times New Roman" panose="02020603050405020304" pitchFamily="18" charset="0"/>
                  </a:rPr>
                  <a:t>，每一步选择的邻结点个数</a:t>
                </a:r>
                <a:r>
                  <a:rPr lang="en-US" altLang="zh-CN" sz="2000" dirty="0">
                    <a:latin typeface="Times New Roman" panose="02020603050405020304" pitchFamily="18" charset="0"/>
                    <a:cs typeface="Times New Roman" panose="02020603050405020304" pitchFamily="18" charset="0"/>
                  </a:rPr>
                  <a:t>{</a:t>
                </a:r>
                <a14:m>
                  <m:oMath xmlns:m="http://schemas.openxmlformats.org/officeDocument/2006/math">
                    <m:sSub>
                      <m:sSubPr>
                        <m:ctrlPr>
                          <a:rPr lang="zh-CN" altLang="zh-CN" i="1">
                            <a:latin typeface="Cambria Math" panose="02040503050406030204" pitchFamily="18" charset="0"/>
                          </a:rPr>
                        </m:ctrlPr>
                      </m:sSubPr>
                      <m:e>
                        <m:r>
                          <a:rPr lang="en-US" altLang="zh-CN" b="0" i="1" smtClean="0">
                            <a:latin typeface="Cambria Math" panose="02040503050406030204" pitchFamily="18" charset="0"/>
                          </a:rPr>
                          <m:t>𝑘</m:t>
                        </m:r>
                      </m:e>
                      <m:sub>
                        <m:r>
                          <a:rPr lang="en-US" altLang="zh-CN" b="0" i="1" smtClean="0">
                            <a:latin typeface="Cambria Math" panose="02040503050406030204" pitchFamily="18" charset="0"/>
                          </a:rPr>
                          <m:t>𝑖</m:t>
                        </m:r>
                      </m:sub>
                    </m:sSub>
                  </m:oMath>
                </a14:m>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，选边时选择的邻结点数目</a:t>
                </a:r>
                <a:r>
                  <a:rPr lang="en-US" altLang="zh-CN" sz="2000" dirty="0">
                    <a:latin typeface="Times New Roman" panose="02020603050405020304" pitchFamily="18" charset="0"/>
                    <a:cs typeface="Times New Roman" panose="02020603050405020304" pitchFamily="18" charset="0"/>
                  </a:rPr>
                  <a:t>u</a:t>
                </a:r>
              </a:p>
            </p:txBody>
          </p:sp>
        </mc:Choice>
        <mc:Fallback xmlns="">
          <p:sp>
            <p:nvSpPr>
              <p:cNvPr id="26" name="文本框 25">
                <a:extLst>
                  <a:ext uri="{FF2B5EF4-FFF2-40B4-BE49-F238E27FC236}">
                    <a16:creationId xmlns:a16="http://schemas.microsoft.com/office/drawing/2014/main" id="{250F92A8-8046-460E-8C32-5DB14B85CAD4}"/>
                  </a:ext>
                </a:extLst>
              </p:cNvPr>
              <p:cNvSpPr txBox="1">
                <a:spLocks noRot="1" noChangeAspect="1" noMove="1" noResize="1" noEditPoints="1" noAdjustHandles="1" noChangeArrowheads="1" noChangeShapeType="1" noTextEdit="1"/>
              </p:cNvSpPr>
              <p:nvPr/>
            </p:nvSpPr>
            <p:spPr>
              <a:xfrm>
                <a:off x="624262" y="1488518"/>
                <a:ext cx="8193024" cy="707886"/>
              </a:xfrm>
              <a:prstGeom prst="rect">
                <a:avLst/>
              </a:prstGeom>
              <a:blipFill>
                <a:blip r:embed="rId3"/>
                <a:stretch>
                  <a:fillRect l="-744" t="-5172" b="-1465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1" name="文本框 30">
                <a:extLst>
                  <a:ext uri="{FF2B5EF4-FFF2-40B4-BE49-F238E27FC236}">
                    <a16:creationId xmlns:a16="http://schemas.microsoft.com/office/drawing/2014/main" id="{689E3C62-F41F-4298-BE16-8AC723486031}"/>
                  </a:ext>
                </a:extLst>
              </p:cNvPr>
              <p:cNvSpPr txBox="1"/>
              <p:nvPr/>
            </p:nvSpPr>
            <p:spPr>
              <a:xfrm>
                <a:off x="8026929" y="2196404"/>
                <a:ext cx="1649731" cy="2031325"/>
              </a:xfrm>
              <a:prstGeom prst="rect">
                <a:avLst/>
              </a:prstGeom>
              <a:noFill/>
            </p:spPr>
            <p:txBody>
              <a:bodyPr wrap="square" rtlCol="0">
                <a:spAutoFit/>
              </a:bodyPr>
              <a:lstStyle/>
              <a:p>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𝑘</m:t>
                        </m:r>
                      </m:e>
                      <m:sub>
                        <m:r>
                          <a:rPr lang="en-US" altLang="zh-CN" i="1" smtClean="0">
                            <a:latin typeface="Cambria Math" panose="02040503050406030204" pitchFamily="18" charset="0"/>
                          </a:rPr>
                          <m:t>1</m:t>
                        </m:r>
                      </m:sub>
                    </m:sSub>
                  </m:oMath>
                </a14:m>
                <a:r>
                  <a:rPr lang="en-US" altLang="zh-CN" dirty="0">
                    <a:latin typeface="Times New Roman" panose="02020603050405020304" pitchFamily="18" charset="0"/>
                    <a:cs typeface="Times New Roman" panose="02020603050405020304" pitchFamily="18" charset="0"/>
                  </a:rPr>
                  <a:t>=80, </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𝑘</m:t>
                        </m:r>
                      </m:e>
                      <m:sub>
                        <m:r>
                          <a:rPr lang="en-US" altLang="zh-CN" i="1" smtClean="0">
                            <a:latin typeface="Cambria Math" panose="02040503050406030204" pitchFamily="18" charset="0"/>
                          </a:rPr>
                          <m:t>2</m:t>
                        </m:r>
                      </m:sub>
                    </m:sSub>
                  </m:oMath>
                </a14:m>
                <a:r>
                  <a:rPr lang="en-US" altLang="zh-CN" dirty="0">
                    <a:latin typeface="Times New Roman" panose="02020603050405020304" pitchFamily="18" charset="0"/>
                    <a:cs typeface="Times New Roman" panose="02020603050405020304" pitchFamily="18" charset="0"/>
                  </a:rPr>
                  <a:t>=5, </a:t>
                </a:r>
              </a:p>
              <a:p>
                <a:r>
                  <a:rPr lang="en-US" altLang="zh-CN" dirty="0">
                    <a:latin typeface="Times New Roman" panose="02020603050405020304" pitchFamily="18" charset="0"/>
                    <a:cs typeface="Times New Roman" panose="02020603050405020304" pitchFamily="18" charset="0"/>
                  </a:rPr>
                  <a:t>u=5, h=2</a:t>
                </a:r>
              </a:p>
              <a:p>
                <a:r>
                  <a:rPr lang="en-US" altLang="zh-CN" dirty="0">
                    <a:latin typeface="Times New Roman" panose="02020603050405020304" pitchFamily="18" charset="0"/>
                    <a:cs typeface="Times New Roman" panose="02020603050405020304" pitchFamily="18" charset="0"/>
                  </a:rPr>
                  <a:t>A good trade-off between efficiency</a:t>
                </a:r>
              </a:p>
              <a:p>
                <a:r>
                  <a:rPr lang="en-US" altLang="zh-CN" dirty="0">
                    <a:latin typeface="Times New Roman" panose="02020603050405020304" pitchFamily="18" charset="0"/>
                    <a:cs typeface="Times New Roman" panose="02020603050405020304" pitchFamily="18" charset="0"/>
                  </a:rPr>
                  <a:t>and performance</a:t>
                </a:r>
              </a:p>
            </p:txBody>
          </p:sp>
        </mc:Choice>
        <mc:Fallback xmlns="">
          <p:sp>
            <p:nvSpPr>
              <p:cNvPr id="31" name="文本框 30">
                <a:extLst>
                  <a:ext uri="{FF2B5EF4-FFF2-40B4-BE49-F238E27FC236}">
                    <a16:creationId xmlns:a16="http://schemas.microsoft.com/office/drawing/2014/main" id="{689E3C62-F41F-4298-BE16-8AC723486031}"/>
                  </a:ext>
                </a:extLst>
              </p:cNvPr>
              <p:cNvSpPr txBox="1">
                <a:spLocks noRot="1" noChangeAspect="1" noMove="1" noResize="1" noEditPoints="1" noAdjustHandles="1" noChangeArrowheads="1" noChangeShapeType="1" noTextEdit="1"/>
              </p:cNvSpPr>
              <p:nvPr/>
            </p:nvSpPr>
            <p:spPr>
              <a:xfrm>
                <a:off x="8026929" y="2196404"/>
                <a:ext cx="1649731" cy="2031325"/>
              </a:xfrm>
              <a:prstGeom prst="rect">
                <a:avLst/>
              </a:prstGeom>
              <a:blipFill>
                <a:blip r:embed="rId4"/>
                <a:stretch>
                  <a:fillRect l="-3333" t="-1497" b="-3593"/>
                </a:stretch>
              </a:blipFill>
            </p:spPr>
            <p:txBody>
              <a:bodyPr/>
              <a:lstStyle/>
              <a:p>
                <a:r>
                  <a:rPr lang="zh-CN" altLang="en-US">
                    <a:noFill/>
                  </a:rPr>
                  <a:t> </a:t>
                </a:r>
              </a:p>
            </p:txBody>
          </p:sp>
        </mc:Fallback>
      </mc:AlternateContent>
      <p:pic>
        <p:nvPicPr>
          <p:cNvPr id="2" name="图片 1">
            <a:extLst>
              <a:ext uri="{FF2B5EF4-FFF2-40B4-BE49-F238E27FC236}">
                <a16:creationId xmlns:a16="http://schemas.microsoft.com/office/drawing/2014/main" id="{B46DAD55-1ABA-4535-8446-FC0E730A46E3}"/>
              </a:ext>
            </a:extLst>
          </p:cNvPr>
          <p:cNvPicPr>
            <a:picLocks noChangeAspect="1"/>
          </p:cNvPicPr>
          <p:nvPr/>
        </p:nvPicPr>
        <p:blipFill>
          <a:blip r:embed="rId5"/>
          <a:stretch>
            <a:fillRect/>
          </a:stretch>
        </p:blipFill>
        <p:spPr>
          <a:xfrm>
            <a:off x="688269" y="2196404"/>
            <a:ext cx="6979057" cy="4380811"/>
          </a:xfrm>
          <a:prstGeom prst="rect">
            <a:avLst/>
          </a:prstGeom>
        </p:spPr>
      </p:pic>
    </p:spTree>
    <p:extLst>
      <p:ext uri="{BB962C8B-B14F-4D97-AF65-F5344CB8AC3E}">
        <p14:creationId xmlns:p14="http://schemas.microsoft.com/office/powerpoint/2010/main" val="995807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B5910072-E3E6-4080-AFC6-BAEDEDC872B2}"/>
              </a:ext>
            </a:extLst>
          </p:cNvPr>
          <p:cNvGrpSpPr/>
          <p:nvPr/>
        </p:nvGrpSpPr>
        <p:grpSpPr>
          <a:xfrm>
            <a:off x="0" y="147919"/>
            <a:ext cx="10188388" cy="733347"/>
            <a:chOff x="1026459" y="557573"/>
            <a:chExt cx="10188388" cy="733347"/>
          </a:xfrm>
        </p:grpSpPr>
        <p:sp>
          <p:nvSpPr>
            <p:cNvPr id="23" name="矩形 22">
              <a:extLst>
                <a:ext uri="{FF2B5EF4-FFF2-40B4-BE49-F238E27FC236}">
                  <a16:creationId xmlns:a16="http://schemas.microsoft.com/office/drawing/2014/main" id="{31A58A7A-EAF3-4A32-A3BF-42080A6160EC}"/>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descr="图片包含 户外, 标牌&#10;&#10;已生成极高可信度的说明">
              <a:extLst>
                <a:ext uri="{FF2B5EF4-FFF2-40B4-BE49-F238E27FC236}">
                  <a16:creationId xmlns:a16="http://schemas.microsoft.com/office/drawing/2014/main" id="{7899EC21-FF41-4977-B5D8-CB2E6ABA8FF8}"/>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5" name="文本框 24">
            <a:extLst>
              <a:ext uri="{FF2B5EF4-FFF2-40B4-BE49-F238E27FC236}">
                <a16:creationId xmlns:a16="http://schemas.microsoft.com/office/drawing/2014/main" id="{7367CBC0-1F82-44CF-92A4-D0B37C5B9A03}"/>
              </a:ext>
            </a:extLst>
          </p:cNvPr>
          <p:cNvSpPr txBox="1"/>
          <p:nvPr/>
        </p:nvSpPr>
        <p:spPr>
          <a:xfrm>
            <a:off x="624262" y="984836"/>
            <a:ext cx="5586984"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4.3 Evaluation</a:t>
            </a:r>
            <a:endParaRPr lang="zh-CN" altLang="en-US" sz="2000" b="1" dirty="0">
              <a:latin typeface="Times New Roman" panose="02020603050405020304" pitchFamily="18" charset="0"/>
              <a:cs typeface="Times New Roman" panose="02020603050405020304" pitchFamily="18" charset="0"/>
            </a:endParaRPr>
          </a:p>
        </p:txBody>
      </p:sp>
      <p:sp>
        <p:nvSpPr>
          <p:cNvPr id="26" name="文本框 25">
            <a:extLst>
              <a:ext uri="{FF2B5EF4-FFF2-40B4-BE49-F238E27FC236}">
                <a16:creationId xmlns:a16="http://schemas.microsoft.com/office/drawing/2014/main" id="{250F92A8-8046-460E-8C32-5DB14B85CAD4}"/>
              </a:ext>
            </a:extLst>
          </p:cNvPr>
          <p:cNvSpPr txBox="1"/>
          <p:nvPr/>
        </p:nvSpPr>
        <p:spPr>
          <a:xfrm>
            <a:off x="624262" y="1488518"/>
            <a:ext cx="8193024" cy="1169551"/>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Comparing different aggregation methods</a:t>
            </a:r>
          </a:p>
          <a:p>
            <a:pPr>
              <a:lnSpc>
                <a:spcPct val="150000"/>
              </a:lnSpc>
            </a:pPr>
            <a:r>
              <a:rPr lang="en-US" altLang="zh-CN" sz="2000" dirty="0">
                <a:latin typeface="Times New Roman" panose="02020603050405020304" pitchFamily="18" charset="0"/>
                <a:cs typeface="Times New Roman" panose="02020603050405020304" pitchFamily="18" charset="0"/>
              </a:rPr>
              <a:t>Comparison with baseline methods</a:t>
            </a:r>
          </a:p>
          <a:p>
            <a:r>
              <a:rPr lang="en-US" altLang="zh-CN" sz="2000" dirty="0">
                <a:latin typeface="Times New Roman" panose="02020603050405020304" pitchFamily="18" charset="0"/>
                <a:cs typeface="Times New Roman" panose="02020603050405020304" pitchFamily="18" charset="0"/>
              </a:rPr>
              <a:t>Comparison with state-of-the-art</a:t>
            </a:r>
          </a:p>
        </p:txBody>
      </p:sp>
      <p:pic>
        <p:nvPicPr>
          <p:cNvPr id="3" name="图片 2">
            <a:extLst>
              <a:ext uri="{FF2B5EF4-FFF2-40B4-BE49-F238E27FC236}">
                <a16:creationId xmlns:a16="http://schemas.microsoft.com/office/drawing/2014/main" id="{69E84E99-75A9-46E3-A659-E370DA24469A}"/>
              </a:ext>
            </a:extLst>
          </p:cNvPr>
          <p:cNvPicPr>
            <a:picLocks noChangeAspect="1"/>
          </p:cNvPicPr>
          <p:nvPr/>
        </p:nvPicPr>
        <p:blipFill rotWithShape="1">
          <a:blip r:embed="rId3"/>
          <a:srcRect b="30997"/>
          <a:stretch/>
        </p:blipFill>
        <p:spPr>
          <a:xfrm>
            <a:off x="5384388" y="1360253"/>
            <a:ext cx="6352026" cy="3820552"/>
          </a:xfrm>
          <a:prstGeom prst="rect">
            <a:avLst/>
          </a:prstGeom>
        </p:spPr>
      </p:pic>
      <p:sp>
        <p:nvSpPr>
          <p:cNvPr id="10" name="文本框 9">
            <a:extLst>
              <a:ext uri="{FF2B5EF4-FFF2-40B4-BE49-F238E27FC236}">
                <a16:creationId xmlns:a16="http://schemas.microsoft.com/office/drawing/2014/main" id="{86BFCD81-EBA1-4903-BFCD-1FDC70B362F4}"/>
              </a:ext>
            </a:extLst>
          </p:cNvPr>
          <p:cNvSpPr txBox="1"/>
          <p:nvPr/>
        </p:nvSpPr>
        <p:spPr>
          <a:xfrm>
            <a:off x="624262" y="2838092"/>
            <a:ext cx="8193024"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Different face representation</a:t>
            </a:r>
          </a:p>
        </p:txBody>
      </p:sp>
      <p:pic>
        <p:nvPicPr>
          <p:cNvPr id="4" name="图片 3">
            <a:extLst>
              <a:ext uri="{FF2B5EF4-FFF2-40B4-BE49-F238E27FC236}">
                <a16:creationId xmlns:a16="http://schemas.microsoft.com/office/drawing/2014/main" id="{7B3431D4-BBF9-418F-8125-67224C147A2D}"/>
              </a:ext>
            </a:extLst>
          </p:cNvPr>
          <p:cNvPicPr>
            <a:picLocks noChangeAspect="1"/>
          </p:cNvPicPr>
          <p:nvPr/>
        </p:nvPicPr>
        <p:blipFill>
          <a:blip r:embed="rId4"/>
          <a:stretch>
            <a:fillRect/>
          </a:stretch>
        </p:blipFill>
        <p:spPr>
          <a:xfrm>
            <a:off x="143029" y="3314849"/>
            <a:ext cx="5048819" cy="1865956"/>
          </a:xfrm>
          <a:prstGeom prst="rect">
            <a:avLst/>
          </a:prstGeom>
        </p:spPr>
      </p:pic>
      <p:sp>
        <p:nvSpPr>
          <p:cNvPr id="11" name="文本框 10">
            <a:extLst>
              <a:ext uri="{FF2B5EF4-FFF2-40B4-BE49-F238E27FC236}">
                <a16:creationId xmlns:a16="http://schemas.microsoft.com/office/drawing/2014/main" id="{B1BA28F9-B1AC-44BA-88DC-B2385594668B}"/>
              </a:ext>
            </a:extLst>
          </p:cNvPr>
          <p:cNvSpPr txBox="1"/>
          <p:nvPr/>
        </p:nvSpPr>
        <p:spPr>
          <a:xfrm>
            <a:off x="624262" y="5443066"/>
            <a:ext cx="8193024" cy="954107"/>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Result shows that:</a:t>
            </a:r>
          </a:p>
          <a:p>
            <a:pPr marL="342900" indent="-342900">
              <a:buAutoNum type="arabicPeriod"/>
            </a:pPr>
            <a:r>
              <a:rPr lang="en-US" altLang="zh-CN" dirty="0">
                <a:latin typeface="Times New Roman" panose="02020603050405020304" pitchFamily="18" charset="0"/>
                <a:cs typeface="Times New Roman" panose="02020603050405020304" pitchFamily="18" charset="0"/>
              </a:rPr>
              <a:t>Our method is able to benefit from better representation</a:t>
            </a:r>
          </a:p>
          <a:p>
            <a:pPr marL="342900" indent="-342900">
              <a:buAutoNum type="arabicPeriod"/>
            </a:pPr>
            <a:r>
              <a:rPr lang="en-US" altLang="zh-CN" dirty="0">
                <a:latin typeface="Times New Roman" panose="02020603050405020304" pitchFamily="18" charset="0"/>
                <a:cs typeface="Times New Roman" panose="02020603050405020304" pitchFamily="18" charset="0"/>
              </a:rPr>
              <a:t>Our method has superior performance to prior arts</a:t>
            </a:r>
          </a:p>
        </p:txBody>
      </p:sp>
    </p:spTree>
    <p:extLst>
      <p:ext uri="{BB962C8B-B14F-4D97-AF65-F5344CB8AC3E}">
        <p14:creationId xmlns:p14="http://schemas.microsoft.com/office/powerpoint/2010/main" val="29953890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B5910072-E3E6-4080-AFC6-BAEDEDC872B2}"/>
              </a:ext>
            </a:extLst>
          </p:cNvPr>
          <p:cNvGrpSpPr/>
          <p:nvPr/>
        </p:nvGrpSpPr>
        <p:grpSpPr>
          <a:xfrm>
            <a:off x="0" y="147919"/>
            <a:ext cx="10188388" cy="733347"/>
            <a:chOff x="1026459" y="557573"/>
            <a:chExt cx="10188388" cy="733347"/>
          </a:xfrm>
        </p:grpSpPr>
        <p:sp>
          <p:nvSpPr>
            <p:cNvPr id="23" name="矩形 22">
              <a:extLst>
                <a:ext uri="{FF2B5EF4-FFF2-40B4-BE49-F238E27FC236}">
                  <a16:creationId xmlns:a16="http://schemas.microsoft.com/office/drawing/2014/main" id="{31A58A7A-EAF3-4A32-A3BF-42080A6160EC}"/>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descr="图片包含 户外, 标牌&#10;&#10;已生成极高可信度的说明">
              <a:extLst>
                <a:ext uri="{FF2B5EF4-FFF2-40B4-BE49-F238E27FC236}">
                  <a16:creationId xmlns:a16="http://schemas.microsoft.com/office/drawing/2014/main" id="{7899EC21-FF41-4977-B5D8-CB2E6ABA8FF8}"/>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5" name="文本框 24">
            <a:extLst>
              <a:ext uri="{FF2B5EF4-FFF2-40B4-BE49-F238E27FC236}">
                <a16:creationId xmlns:a16="http://schemas.microsoft.com/office/drawing/2014/main" id="{7367CBC0-1F82-44CF-92A4-D0B37C5B9A03}"/>
              </a:ext>
            </a:extLst>
          </p:cNvPr>
          <p:cNvSpPr txBox="1"/>
          <p:nvPr/>
        </p:nvSpPr>
        <p:spPr>
          <a:xfrm>
            <a:off x="688269" y="946345"/>
            <a:ext cx="5586984"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4.3 Evaluation</a:t>
            </a:r>
            <a:endParaRPr lang="zh-CN" altLang="en-US" sz="2000" b="1" dirty="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E6BC0D92-5533-4F4E-8F73-C749E85BD206}"/>
              </a:ext>
            </a:extLst>
          </p:cNvPr>
          <p:cNvSpPr txBox="1"/>
          <p:nvPr/>
        </p:nvSpPr>
        <p:spPr>
          <a:xfrm>
            <a:off x="688269" y="1394604"/>
            <a:ext cx="3041765" cy="707886"/>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Singleton Clusters</a:t>
            </a:r>
          </a:p>
          <a:p>
            <a:r>
              <a:rPr lang="zh-CN" altLang="en-US" sz="2000" dirty="0">
                <a:latin typeface="Times New Roman" panose="02020603050405020304" pitchFamily="18" charset="0"/>
                <a:cs typeface="Times New Roman" panose="02020603050405020304" pitchFamily="18" charset="0"/>
              </a:rPr>
              <a:t>只包含一个样本点的聚类</a:t>
            </a:r>
            <a:endParaRPr lang="en-US" altLang="zh-CN" dirty="0">
              <a:latin typeface="Times New Roman" panose="02020603050405020304" pitchFamily="18" charset="0"/>
              <a:cs typeface="Times New Roman" panose="02020603050405020304" pitchFamily="18" charset="0"/>
            </a:endParaRPr>
          </a:p>
        </p:txBody>
      </p:sp>
      <p:pic>
        <p:nvPicPr>
          <p:cNvPr id="2" name="图片 1">
            <a:extLst>
              <a:ext uri="{FF2B5EF4-FFF2-40B4-BE49-F238E27FC236}">
                <a16:creationId xmlns:a16="http://schemas.microsoft.com/office/drawing/2014/main" id="{D89A638C-9E14-41AB-99EE-357123F6DC03}"/>
              </a:ext>
            </a:extLst>
          </p:cNvPr>
          <p:cNvPicPr>
            <a:picLocks noChangeAspect="1"/>
          </p:cNvPicPr>
          <p:nvPr/>
        </p:nvPicPr>
        <p:blipFill>
          <a:blip r:embed="rId3"/>
          <a:stretch>
            <a:fillRect/>
          </a:stretch>
        </p:blipFill>
        <p:spPr>
          <a:xfrm>
            <a:off x="3730034" y="1137935"/>
            <a:ext cx="8093595" cy="4703572"/>
          </a:xfrm>
          <a:prstGeom prst="rect">
            <a:avLst/>
          </a:prstGeom>
        </p:spPr>
      </p:pic>
      <p:sp>
        <p:nvSpPr>
          <p:cNvPr id="13" name="文本框 12">
            <a:extLst>
              <a:ext uri="{FF2B5EF4-FFF2-40B4-BE49-F238E27FC236}">
                <a16:creationId xmlns:a16="http://schemas.microsoft.com/office/drawing/2014/main" id="{D0E69957-C1AB-4A92-B139-59B79BC0A8C6}"/>
              </a:ext>
            </a:extLst>
          </p:cNvPr>
          <p:cNvSpPr txBox="1"/>
          <p:nvPr/>
        </p:nvSpPr>
        <p:spPr>
          <a:xfrm>
            <a:off x="688270" y="3168890"/>
            <a:ext cx="2676368" cy="1323439"/>
          </a:xfrm>
          <a:prstGeom prst="rect">
            <a:avLst/>
          </a:prstGeom>
          <a:noFill/>
        </p:spPr>
        <p:txBody>
          <a:bodyPr wrap="square" rtlCol="0">
            <a:spAutoFit/>
          </a:bodyPr>
          <a:lstStyle/>
          <a:p>
            <a:r>
              <a:rPr lang="zh-CN" altLang="en-US" sz="2000" dirty="0">
                <a:latin typeface="Times New Roman" panose="02020603050405020304" pitchFamily="18" charset="0"/>
                <a:cs typeface="Times New Roman" panose="02020603050405020304" pitchFamily="18" charset="0"/>
              </a:rPr>
              <a:t>过滤掉所有的</a:t>
            </a:r>
            <a:r>
              <a:rPr lang="en-US" altLang="zh-CN" sz="2000" dirty="0">
                <a:latin typeface="Times New Roman" panose="02020603050405020304" pitchFamily="18" charset="0"/>
                <a:cs typeface="Times New Roman" panose="02020603050405020304" pitchFamily="18" charset="0"/>
              </a:rPr>
              <a:t>singleton clusters</a:t>
            </a:r>
            <a:r>
              <a:rPr lang="zh-CN" altLang="en-US" sz="2000" dirty="0">
                <a:latin typeface="Times New Roman" panose="02020603050405020304" pitchFamily="18" charset="0"/>
                <a:cs typeface="Times New Roman" panose="02020603050405020304" pitchFamily="18" charset="0"/>
              </a:rPr>
              <a:t>后重新在</a:t>
            </a:r>
            <a:r>
              <a:rPr lang="en-US" altLang="zh-CN" sz="2000" dirty="0">
                <a:latin typeface="Times New Roman" panose="02020603050405020304" pitchFamily="18" charset="0"/>
                <a:cs typeface="Times New Roman" panose="02020603050405020304" pitchFamily="18" charset="0"/>
              </a:rPr>
              <a:t>IJB-B-512</a:t>
            </a:r>
            <a:r>
              <a:rPr lang="zh-CN" altLang="en-US" sz="2000" dirty="0">
                <a:latin typeface="Times New Roman" panose="02020603050405020304" pitchFamily="18" charset="0"/>
                <a:cs typeface="Times New Roman" panose="02020603050405020304" pitchFamily="18" charset="0"/>
              </a:rPr>
              <a:t>上测试得到的</a:t>
            </a:r>
            <a:r>
              <a:rPr lang="en-US" altLang="zh-CN" sz="2000" dirty="0">
                <a:latin typeface="Times New Roman" panose="02020603050405020304" pitchFamily="18" charset="0"/>
                <a:cs typeface="Times New Roman" panose="02020603050405020304" pitchFamily="18" charset="0"/>
              </a:rPr>
              <a:t>F-measure</a:t>
            </a:r>
            <a:r>
              <a:rPr lang="zh-CN" altLang="en-US" sz="2000" dirty="0">
                <a:latin typeface="Times New Roman" panose="02020603050405020304" pitchFamily="18" charset="0"/>
                <a:cs typeface="Times New Roman" panose="02020603050405020304" pitchFamily="18" charset="0"/>
              </a:rPr>
              <a:t>和</a:t>
            </a:r>
            <a:r>
              <a:rPr lang="en-US" altLang="zh-CN" sz="2000" dirty="0">
                <a:latin typeface="Times New Roman" panose="02020603050405020304" pitchFamily="18" charset="0"/>
                <a:cs typeface="Times New Roman" panose="02020603050405020304" pitchFamily="18" charset="0"/>
              </a:rPr>
              <a:t>NMI score</a:t>
            </a:r>
            <a:endParaRPr lang="en-US" altLang="zh-CN" sz="1600"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id="{F50C5B54-F813-4A09-A059-04A6D3E14C66}"/>
              </a:ext>
            </a:extLst>
          </p:cNvPr>
          <p:cNvSpPr txBox="1"/>
          <p:nvPr/>
        </p:nvSpPr>
        <p:spPr>
          <a:xfrm>
            <a:off x="688269" y="5822820"/>
            <a:ext cx="9814015" cy="707886"/>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Result</a:t>
            </a:r>
            <a:r>
              <a:rPr lang="zh-CN" altLang="en-US"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a:p>
            <a:r>
              <a:rPr lang="zh-CN" altLang="en-US" sz="2000" dirty="0">
                <a:latin typeface="Times New Roman" panose="02020603050405020304" pitchFamily="18" charset="0"/>
                <a:cs typeface="Times New Roman" panose="02020603050405020304" pitchFamily="18" charset="0"/>
              </a:rPr>
              <a:t>超参数越严格，生成的</a:t>
            </a:r>
            <a:r>
              <a:rPr lang="en-US" altLang="zh-CN" sz="2000" dirty="0">
                <a:latin typeface="Times New Roman" panose="02020603050405020304" pitchFamily="18" charset="0"/>
                <a:cs typeface="Times New Roman" panose="02020603050405020304" pitchFamily="18" charset="0"/>
              </a:rPr>
              <a:t>singleton clusters</a:t>
            </a:r>
            <a:r>
              <a:rPr lang="zh-CN" altLang="en-US" sz="2000" dirty="0">
                <a:latin typeface="Times New Roman" panose="02020603050405020304" pitchFamily="18" charset="0"/>
                <a:cs typeface="Times New Roman" panose="02020603050405020304" pitchFamily="18" charset="0"/>
              </a:rPr>
              <a:t>越多，剩下的</a:t>
            </a:r>
            <a:r>
              <a:rPr lang="en-US" altLang="zh-CN" sz="2000" dirty="0">
                <a:latin typeface="Times New Roman" panose="02020603050405020304" pitchFamily="18" charset="0"/>
                <a:cs typeface="Times New Roman" panose="02020603050405020304" pitchFamily="18" charset="0"/>
              </a:rPr>
              <a:t>non-singleton clusters</a:t>
            </a:r>
            <a:r>
              <a:rPr lang="zh-CN" altLang="en-US" sz="2000" dirty="0">
                <a:latin typeface="Times New Roman" panose="02020603050405020304" pitchFamily="18" charset="0"/>
                <a:cs typeface="Times New Roman" panose="02020603050405020304" pitchFamily="18" charset="0"/>
              </a:rPr>
              <a:t>就越准确</a:t>
            </a:r>
            <a:endParaRPr lang="en-US" altLang="zh-C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76131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4C85E757-F932-4A4A-A4B7-7FF1040BFE8A}"/>
              </a:ext>
            </a:extLst>
          </p:cNvPr>
          <p:cNvSpPr/>
          <p:nvPr/>
        </p:nvSpPr>
        <p:spPr>
          <a:xfrm>
            <a:off x="1" y="653140"/>
            <a:ext cx="1397726" cy="287382"/>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a:extLst>
              <a:ext uri="{FF2B5EF4-FFF2-40B4-BE49-F238E27FC236}">
                <a16:creationId xmlns:a16="http://schemas.microsoft.com/office/drawing/2014/main" id="{6AE40B21-0CC1-498B-86F8-E2C8671D1AA9}"/>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504764" y="774163"/>
            <a:ext cx="10368945" cy="6047120"/>
          </a:xfrm>
          <a:prstGeom prst="rect">
            <a:avLst/>
          </a:prstGeom>
        </p:spPr>
      </p:pic>
      <p:sp>
        <p:nvSpPr>
          <p:cNvPr id="14" name="矩形 13">
            <a:extLst>
              <a:ext uri="{FF2B5EF4-FFF2-40B4-BE49-F238E27FC236}">
                <a16:creationId xmlns:a16="http://schemas.microsoft.com/office/drawing/2014/main" id="{64C0B2F5-577E-4D09-AFCC-D031F88146BB}"/>
              </a:ext>
            </a:extLst>
          </p:cNvPr>
          <p:cNvSpPr/>
          <p:nvPr/>
        </p:nvSpPr>
        <p:spPr>
          <a:xfrm>
            <a:off x="3334871" y="653140"/>
            <a:ext cx="8857128" cy="287382"/>
          </a:xfrm>
          <a:prstGeom prst="rect">
            <a:avLst/>
          </a:prstGeom>
          <a:solidFill>
            <a:srgbClr val="0E419C"/>
          </a:solidFill>
          <a:ln>
            <a:solidFill>
              <a:srgbClr val="0E41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E1AB0B9C-C717-4690-8AB7-603F081762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7444" y="503198"/>
            <a:ext cx="1397727" cy="602071"/>
          </a:xfrm>
          <a:prstGeom prst="rect">
            <a:avLst/>
          </a:prstGeom>
        </p:spPr>
      </p:pic>
      <p:sp>
        <p:nvSpPr>
          <p:cNvPr id="10" name="文本框 9">
            <a:extLst>
              <a:ext uri="{FF2B5EF4-FFF2-40B4-BE49-F238E27FC236}">
                <a16:creationId xmlns:a16="http://schemas.microsoft.com/office/drawing/2014/main" id="{FCCB3152-11D0-48FA-BDFF-80666E1E3AE6}"/>
              </a:ext>
            </a:extLst>
          </p:cNvPr>
          <p:cNvSpPr txBox="1"/>
          <p:nvPr/>
        </p:nvSpPr>
        <p:spPr>
          <a:xfrm>
            <a:off x="728400" y="3048809"/>
            <a:ext cx="7863621" cy="523220"/>
          </a:xfrm>
          <a:prstGeom prst="rect">
            <a:avLst/>
          </a:prstGeom>
          <a:noFill/>
        </p:spPr>
        <p:txBody>
          <a:bodyPr wrap="square" rtlCol="0">
            <a:spAutoFit/>
          </a:bodyPr>
          <a:lstStyle/>
          <a:p>
            <a:r>
              <a:rPr lang="en-US" altLang="zh-CN" sz="2800" b="1" spc="600" dirty="0">
                <a:solidFill>
                  <a:schemeClr val="tx1">
                    <a:lumMod val="65000"/>
                    <a:lumOff val="35000"/>
                  </a:schemeClr>
                </a:solidFill>
                <a:latin typeface="Times New Roman" panose="02020603050405020304" pitchFamily="18" charset="0"/>
                <a:cs typeface="Times New Roman" panose="02020603050405020304" pitchFamily="18" charset="0"/>
              </a:rPr>
              <a:t>Abstract</a:t>
            </a:r>
          </a:p>
        </p:txBody>
      </p:sp>
      <p:cxnSp>
        <p:nvCxnSpPr>
          <p:cNvPr id="12" name="直接连接符 11">
            <a:extLst>
              <a:ext uri="{FF2B5EF4-FFF2-40B4-BE49-F238E27FC236}">
                <a16:creationId xmlns:a16="http://schemas.microsoft.com/office/drawing/2014/main" id="{4BC7CD2B-393D-43DA-96BF-F07D19CE2242}"/>
              </a:ext>
            </a:extLst>
          </p:cNvPr>
          <p:cNvCxnSpPr/>
          <p:nvPr/>
        </p:nvCxnSpPr>
        <p:spPr>
          <a:xfrm>
            <a:off x="650159" y="3622024"/>
            <a:ext cx="5601288" cy="0"/>
          </a:xfrm>
          <a:prstGeom prst="line">
            <a:avLst/>
          </a:prstGeom>
          <a:ln w="38100">
            <a:solidFill>
              <a:srgbClr val="0E419C"/>
            </a:solidFill>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3527801A-31B6-41FD-8736-D6883D7AD649}"/>
              </a:ext>
            </a:extLst>
          </p:cNvPr>
          <p:cNvSpPr txBox="1"/>
          <p:nvPr/>
        </p:nvSpPr>
        <p:spPr>
          <a:xfrm>
            <a:off x="728400" y="1130893"/>
            <a:ext cx="9860351" cy="1687963"/>
          </a:xfrm>
          <a:prstGeom prst="rect">
            <a:avLst/>
          </a:prstGeom>
          <a:noFill/>
        </p:spPr>
        <p:txBody>
          <a:bodyPr wrap="square" rtlCol="0">
            <a:spAutoFit/>
          </a:bodyPr>
          <a:lstStyle/>
          <a:p>
            <a:pPr>
              <a:lnSpc>
                <a:spcPct val="150000"/>
              </a:lnSpc>
            </a:pPr>
            <a:r>
              <a:rPr lang="en-US" altLang="zh-CN" sz="2400" dirty="0">
                <a:latin typeface="Times New Roman" panose="02020603050405020304" pitchFamily="18" charset="0"/>
                <a:cs typeface="Times New Roman" panose="02020603050405020304" pitchFamily="18" charset="0"/>
              </a:rPr>
              <a:t>Linkage Based Face Clustering via Graph Convolution Network</a:t>
            </a:r>
          </a:p>
          <a:p>
            <a:pPr>
              <a:lnSpc>
                <a:spcPct val="150000"/>
              </a:lnSpc>
            </a:pPr>
            <a:r>
              <a:rPr lang="en-US" altLang="zh-CN" sz="2400" dirty="0" err="1">
                <a:latin typeface="Times New Roman" panose="02020603050405020304" pitchFamily="18" charset="0"/>
                <a:cs typeface="Times New Roman" panose="02020603050405020304" pitchFamily="18" charset="0"/>
              </a:rPr>
              <a:t>Zhongdao</a:t>
            </a:r>
            <a:r>
              <a:rPr lang="en-US" altLang="zh-CN" sz="2400" dirty="0">
                <a:latin typeface="Times New Roman" panose="02020603050405020304" pitchFamily="18" charset="0"/>
                <a:cs typeface="Times New Roman" panose="02020603050405020304" pitchFamily="18" charset="0"/>
              </a:rPr>
              <a:t> Wang, Liang Zheng, </a:t>
            </a:r>
            <a:r>
              <a:rPr lang="en-US" altLang="zh-CN" sz="2400" dirty="0" err="1">
                <a:latin typeface="Times New Roman" panose="02020603050405020304" pitchFamily="18" charset="0"/>
                <a:cs typeface="Times New Roman" panose="02020603050405020304" pitchFamily="18" charset="0"/>
              </a:rPr>
              <a:t>Yali</a:t>
            </a:r>
            <a:r>
              <a:rPr lang="en-US" altLang="zh-CN" sz="2400" dirty="0">
                <a:latin typeface="Times New Roman" panose="02020603050405020304" pitchFamily="18" charset="0"/>
                <a:cs typeface="Times New Roman" panose="02020603050405020304" pitchFamily="18" charset="0"/>
              </a:rPr>
              <a:t> Li, </a:t>
            </a:r>
            <a:r>
              <a:rPr lang="en-US" altLang="zh-CN" sz="2400" dirty="0" err="1">
                <a:latin typeface="Times New Roman" panose="02020603050405020304" pitchFamily="18" charset="0"/>
                <a:cs typeface="Times New Roman" panose="02020603050405020304" pitchFamily="18" charset="0"/>
              </a:rPr>
              <a:t>Shengjin</a:t>
            </a:r>
            <a:r>
              <a:rPr lang="en-US" altLang="zh-CN" sz="2400" dirty="0">
                <a:latin typeface="Times New Roman" panose="02020603050405020304" pitchFamily="18" charset="0"/>
                <a:cs typeface="Times New Roman" panose="02020603050405020304" pitchFamily="18" charset="0"/>
              </a:rPr>
              <a:t> Wang</a:t>
            </a:r>
          </a:p>
          <a:p>
            <a:pPr>
              <a:lnSpc>
                <a:spcPct val="150000"/>
              </a:lnSpc>
            </a:pPr>
            <a:r>
              <a:rPr lang="en-US" altLang="zh-CN" sz="2400" dirty="0">
                <a:latin typeface="Times New Roman" panose="02020603050405020304" pitchFamily="18" charset="0"/>
                <a:cs typeface="Times New Roman" panose="02020603050405020304" pitchFamily="18" charset="0"/>
              </a:rPr>
              <a:t>CVPR 2019, </a:t>
            </a:r>
            <a:r>
              <a:rPr lang="en-US" altLang="zh-CN" sz="2400" u="sng" dirty="0">
                <a:latin typeface="Times New Roman" panose="02020603050405020304" pitchFamily="18" charset="0"/>
                <a:cs typeface="Times New Roman" panose="02020603050405020304" pitchFamily="18" charset="0"/>
              </a:rPr>
              <a:t>arXiv:1903.11306</a:t>
            </a:r>
            <a:endParaRPr lang="en-US" altLang="zh-CN" sz="2400" dirty="0">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70FC29F8-7D59-4714-8561-F4305A205305}"/>
              </a:ext>
            </a:extLst>
          </p:cNvPr>
          <p:cNvSpPr txBox="1"/>
          <p:nvPr/>
        </p:nvSpPr>
        <p:spPr>
          <a:xfrm>
            <a:off x="728400" y="3961257"/>
            <a:ext cx="10368945" cy="2231508"/>
          </a:xfrm>
          <a:prstGeom prst="rect">
            <a:avLst/>
          </a:prstGeom>
          <a:noFill/>
        </p:spPr>
        <p:txBody>
          <a:bodyPr wrap="square" rtlCol="0">
            <a:spAutoFit/>
          </a:bodyPr>
          <a:lstStyle/>
          <a:p>
            <a:pPr>
              <a:lnSpc>
                <a:spcPct val="200000"/>
              </a:lnSpc>
            </a:pPr>
            <a:r>
              <a:rPr lang="zh-CN" altLang="en-US" dirty="0"/>
              <a:t>贡献：提出了一种精确、可扩展的人脸聚类任务方法</a:t>
            </a:r>
            <a:endParaRPr lang="en-US" altLang="zh-CN" dirty="0"/>
          </a:p>
          <a:p>
            <a:pPr>
              <a:lnSpc>
                <a:spcPct val="200000"/>
              </a:lnSpc>
            </a:pPr>
            <a:r>
              <a:rPr lang="zh-CN" altLang="en-US" dirty="0"/>
              <a:t>目标：根据潜在的身份将一组面孔进行分组，表述为</a:t>
            </a:r>
            <a:r>
              <a:rPr lang="zh-CN" altLang="en-US" b="1" u="sng" dirty="0">
                <a:solidFill>
                  <a:schemeClr val="accent1">
                    <a:lumMod val="75000"/>
                  </a:schemeClr>
                </a:solidFill>
              </a:rPr>
              <a:t>链路预测问题</a:t>
            </a:r>
            <a:endParaRPr lang="en-US" altLang="zh-CN" b="1" u="sng" dirty="0">
              <a:solidFill>
                <a:schemeClr val="accent1">
                  <a:lumMod val="75000"/>
                </a:schemeClr>
              </a:solidFill>
            </a:endParaRPr>
          </a:p>
          <a:p>
            <a:pPr>
              <a:lnSpc>
                <a:spcPct val="200000"/>
              </a:lnSpc>
            </a:pPr>
            <a:r>
              <a:rPr lang="zh-CN" altLang="en-US" dirty="0"/>
              <a:t>核心思想：找到局部上下文，建立子图，利用</a:t>
            </a:r>
            <a:r>
              <a:rPr lang="en-US" altLang="zh-CN" dirty="0"/>
              <a:t>GCN</a:t>
            </a:r>
            <a:r>
              <a:rPr lang="zh-CN" altLang="en-US" dirty="0"/>
              <a:t>推理链接存在的可能性</a:t>
            </a:r>
            <a:endParaRPr lang="en-US" altLang="zh-CN" dirty="0"/>
          </a:p>
          <a:p>
            <a:pPr>
              <a:lnSpc>
                <a:spcPct val="200000"/>
              </a:lnSpc>
            </a:pPr>
            <a:r>
              <a:rPr lang="zh-CN" altLang="en-US" dirty="0"/>
              <a:t>优势：鲁棒性、可比性结果、扩展至大型数据集等</a:t>
            </a:r>
          </a:p>
        </p:txBody>
      </p:sp>
    </p:spTree>
    <p:extLst>
      <p:ext uri="{BB962C8B-B14F-4D97-AF65-F5344CB8AC3E}">
        <p14:creationId xmlns:p14="http://schemas.microsoft.com/office/powerpoint/2010/main" val="20704783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B5910072-E3E6-4080-AFC6-BAEDEDC872B2}"/>
              </a:ext>
            </a:extLst>
          </p:cNvPr>
          <p:cNvGrpSpPr/>
          <p:nvPr/>
        </p:nvGrpSpPr>
        <p:grpSpPr>
          <a:xfrm>
            <a:off x="0" y="147919"/>
            <a:ext cx="10188388" cy="733347"/>
            <a:chOff x="1026459" y="557573"/>
            <a:chExt cx="10188388" cy="733347"/>
          </a:xfrm>
        </p:grpSpPr>
        <p:sp>
          <p:nvSpPr>
            <p:cNvPr id="23" name="矩形 22">
              <a:extLst>
                <a:ext uri="{FF2B5EF4-FFF2-40B4-BE49-F238E27FC236}">
                  <a16:creationId xmlns:a16="http://schemas.microsoft.com/office/drawing/2014/main" id="{31A58A7A-EAF3-4A32-A3BF-42080A6160EC}"/>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descr="图片包含 户外, 标牌&#10;&#10;已生成极高可信度的说明">
              <a:extLst>
                <a:ext uri="{FF2B5EF4-FFF2-40B4-BE49-F238E27FC236}">
                  <a16:creationId xmlns:a16="http://schemas.microsoft.com/office/drawing/2014/main" id="{7899EC21-FF41-4977-B5D8-CB2E6ABA8FF8}"/>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5" name="文本框 24">
            <a:extLst>
              <a:ext uri="{FF2B5EF4-FFF2-40B4-BE49-F238E27FC236}">
                <a16:creationId xmlns:a16="http://schemas.microsoft.com/office/drawing/2014/main" id="{7367CBC0-1F82-44CF-92A4-D0B37C5B9A03}"/>
              </a:ext>
            </a:extLst>
          </p:cNvPr>
          <p:cNvSpPr txBox="1"/>
          <p:nvPr/>
        </p:nvSpPr>
        <p:spPr>
          <a:xfrm>
            <a:off x="688269" y="937880"/>
            <a:ext cx="5586984"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4.3 Evaluation</a:t>
            </a:r>
            <a:endParaRPr lang="zh-CN" altLang="en-US" sz="2000" b="1" dirty="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E6BC0D92-5533-4F4E-8F73-C749E85BD206}"/>
              </a:ext>
            </a:extLst>
          </p:cNvPr>
          <p:cNvSpPr txBox="1"/>
          <p:nvPr/>
        </p:nvSpPr>
        <p:spPr>
          <a:xfrm>
            <a:off x="688269" y="1394604"/>
            <a:ext cx="3041765"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Scalability and Efficiency</a:t>
            </a:r>
            <a:endParaRPr lang="en-US" altLang="zh-CN"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4" name="文本框 13">
                <a:extLst>
                  <a:ext uri="{FF2B5EF4-FFF2-40B4-BE49-F238E27FC236}">
                    <a16:creationId xmlns:a16="http://schemas.microsoft.com/office/drawing/2014/main" id="{F50C5B54-F813-4A09-A059-04A6D3E14C66}"/>
                  </a:ext>
                </a:extLst>
              </p:cNvPr>
              <p:cNvSpPr txBox="1"/>
              <p:nvPr/>
            </p:nvSpPr>
            <p:spPr>
              <a:xfrm>
                <a:off x="748553" y="5416096"/>
                <a:ext cx="9814015" cy="707886"/>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Result</a:t>
                </a:r>
                <a:r>
                  <a:rPr lang="zh-CN" altLang="en-US"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a:p>
                <a:r>
                  <a:rPr lang="zh-CN" altLang="en-US" sz="2000" dirty="0">
                    <a:latin typeface="Times New Roman" panose="02020603050405020304" pitchFamily="18" charset="0"/>
                    <a:cs typeface="Times New Roman" panose="02020603050405020304" pitchFamily="18" charset="0"/>
                  </a:rPr>
                  <a:t>运行时间和性能受</a:t>
                </a:r>
                <a14:m>
                  <m:oMath xmlns:m="http://schemas.openxmlformats.org/officeDocument/2006/math">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𝑘</m:t>
                        </m:r>
                      </m:e>
                      <m:sub>
                        <m:r>
                          <a:rPr lang="en-US" altLang="zh-CN" sz="2000" i="1">
                            <a:latin typeface="Cambria Math" panose="02040503050406030204" pitchFamily="18" charset="0"/>
                          </a:rPr>
                          <m:t>1</m:t>
                        </m:r>
                      </m:sub>
                    </m:sSub>
                  </m:oMath>
                </a14:m>
                <a:r>
                  <a:rPr lang="en-US" altLang="zh-CN" sz="14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影响，可以通过调优</a:t>
                </a:r>
                <a14:m>
                  <m:oMath xmlns:m="http://schemas.openxmlformats.org/officeDocument/2006/math">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𝑘</m:t>
                        </m:r>
                      </m:e>
                      <m:sub>
                        <m:r>
                          <a:rPr lang="en-US" altLang="zh-CN" sz="2000" i="1">
                            <a:latin typeface="Cambria Math" panose="02040503050406030204" pitchFamily="18" charset="0"/>
                          </a:rPr>
                          <m:t>1</m:t>
                        </m:r>
                      </m:sub>
                    </m:sSub>
                    <m:r>
                      <a:rPr lang="zh-CN" altLang="en-US" sz="2000" i="1" smtClean="0">
                        <a:latin typeface="Cambria Math" panose="02040503050406030204" pitchFamily="18" charset="0"/>
                      </a:rPr>
                      <m:t>平衡</m:t>
                    </m:r>
                  </m:oMath>
                </a14:m>
                <a:r>
                  <a:rPr lang="zh-CN" altLang="en-US" sz="2000" dirty="0">
                    <a:latin typeface="Times New Roman" panose="02020603050405020304" pitchFamily="18" charset="0"/>
                    <a:cs typeface="Times New Roman" panose="02020603050405020304" pitchFamily="18" charset="0"/>
                  </a:rPr>
                  <a:t>精度和运行时间</a:t>
                </a:r>
                <a:endParaRPr lang="en-US" altLang="zh-CN" sz="1400" dirty="0">
                  <a:latin typeface="Times New Roman" panose="02020603050405020304" pitchFamily="18" charset="0"/>
                  <a:cs typeface="Times New Roman" panose="02020603050405020304" pitchFamily="18" charset="0"/>
                </a:endParaRPr>
              </a:p>
            </p:txBody>
          </p:sp>
        </mc:Choice>
        <mc:Fallback xmlns="">
          <p:sp>
            <p:nvSpPr>
              <p:cNvPr id="14" name="文本框 13">
                <a:extLst>
                  <a:ext uri="{FF2B5EF4-FFF2-40B4-BE49-F238E27FC236}">
                    <a16:creationId xmlns:a16="http://schemas.microsoft.com/office/drawing/2014/main" id="{F50C5B54-F813-4A09-A059-04A6D3E14C66}"/>
                  </a:ext>
                </a:extLst>
              </p:cNvPr>
              <p:cNvSpPr txBox="1">
                <a:spLocks noRot="1" noChangeAspect="1" noMove="1" noResize="1" noEditPoints="1" noAdjustHandles="1" noChangeArrowheads="1" noChangeShapeType="1" noTextEdit="1"/>
              </p:cNvSpPr>
              <p:nvPr/>
            </p:nvSpPr>
            <p:spPr>
              <a:xfrm>
                <a:off x="748553" y="5416096"/>
                <a:ext cx="9814015" cy="707886"/>
              </a:xfrm>
              <a:prstGeom prst="rect">
                <a:avLst/>
              </a:prstGeom>
              <a:blipFill>
                <a:blip r:embed="rId3"/>
                <a:stretch>
                  <a:fillRect l="-683" t="-5128" b="-1367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4DF4A251-20A8-44BF-BF0D-9D4148591D21}"/>
                  </a:ext>
                </a:extLst>
              </p:cNvPr>
              <p:cNvSpPr txBox="1"/>
              <p:nvPr/>
            </p:nvSpPr>
            <p:spPr>
              <a:xfrm>
                <a:off x="688267" y="1723554"/>
                <a:ext cx="8375833" cy="879087"/>
              </a:xfrm>
              <a:prstGeom prst="rect">
                <a:avLst/>
              </a:prstGeom>
              <a:noFill/>
            </p:spPr>
            <p:txBody>
              <a:bodyPr wrap="square" rtlCol="0">
                <a:spAutoFit/>
              </a:bodyPr>
              <a:lstStyle/>
              <a:p>
                <a:pPr>
                  <a:lnSpc>
                    <a:spcPct val="150000"/>
                  </a:lnSpc>
                </a:pPr>
                <a:r>
                  <a:rPr lang="zh-CN" altLang="en-US" dirty="0">
                    <a:latin typeface="Times New Roman" panose="02020603050405020304" pitchFamily="18" charset="0"/>
                    <a:cs typeface="Times New Roman" panose="02020603050405020304" pitchFamily="18" charset="0"/>
                  </a:rPr>
                  <a:t>所提出的方法只应用于</a:t>
                </a:r>
                <a:r>
                  <a:rPr lang="en-US" altLang="zh-CN" dirty="0">
                    <a:latin typeface="Times New Roman" panose="02020603050405020304" pitchFamily="18" charset="0"/>
                    <a:cs typeface="Times New Roman" panose="02020603050405020304" pitchFamily="18" charset="0"/>
                  </a:rPr>
                  <a:t>IPS</a:t>
                </a:r>
                <a:r>
                  <a:rPr lang="zh-CN" altLang="en-US" dirty="0">
                    <a:latin typeface="Times New Roman" panose="02020603050405020304" pitchFamily="18" charset="0"/>
                    <a:cs typeface="Times New Roman" panose="02020603050405020304" pitchFamily="18" charset="0"/>
                  </a:rPr>
                  <a:t>，因此链接预测过程的运行时间随着数据量线性增长</a:t>
                </a:r>
                <a:endParaRPr lang="en-US" altLang="zh-CN" dirty="0">
                  <a:latin typeface="Times New Roman" panose="02020603050405020304" pitchFamily="18" charset="0"/>
                  <a:cs typeface="Times New Roman" panose="02020603050405020304" pitchFamily="18" charset="0"/>
                </a:endParaRPr>
              </a:p>
              <a:p>
                <a:pPr>
                  <a:lnSpc>
                    <a:spcPct val="150000"/>
                  </a:lnSpc>
                </a:pPr>
                <a:r>
                  <a:rPr lang="en-US" altLang="zh-CN" dirty="0">
                    <a:latin typeface="Times New Roman" panose="02020603050405020304" pitchFamily="18" charset="0"/>
                    <a:cs typeface="Times New Roman" panose="02020603050405020304" pitchFamily="18" charset="0"/>
                  </a:rPr>
                  <a:t>IPS</a:t>
                </a:r>
                <a:r>
                  <a:rPr lang="zh-CN" altLang="en-US" dirty="0">
                    <a:latin typeface="Times New Roman" panose="02020603050405020304" pitchFamily="18" charset="0"/>
                    <a:cs typeface="Times New Roman" panose="02020603050405020304" pitchFamily="18" charset="0"/>
                  </a:rPr>
                  <a:t>：</a:t>
                </a:r>
                <a14:m>
                  <m:oMath xmlns:m="http://schemas.openxmlformats.org/officeDocument/2006/math">
                    <m:r>
                      <a:rPr lang="en-US" altLang="zh-CN" i="1" dirty="0" smtClean="0">
                        <a:latin typeface="Cambria Math" panose="02040503050406030204" pitchFamily="18" charset="0"/>
                      </a:rPr>
                      <m:t>𝑂</m:t>
                    </m:r>
                    <m:d>
                      <m:dPr>
                        <m:ctrlPr>
                          <a:rPr lang="en-US" altLang="zh-CN" i="1" dirty="0" smtClean="0">
                            <a:latin typeface="Cambria Math" panose="02040503050406030204" pitchFamily="18" charset="0"/>
                          </a:rPr>
                        </m:ctrlPr>
                      </m:dPr>
                      <m:e>
                        <m:sSup>
                          <m:sSupPr>
                            <m:ctrlPr>
                              <a:rPr lang="en-US" altLang="zh-CN" i="1" dirty="0" smtClean="0">
                                <a:latin typeface="Cambria Math" panose="02040503050406030204" pitchFamily="18" charset="0"/>
                              </a:rPr>
                            </m:ctrlPr>
                          </m:sSupPr>
                          <m:e>
                            <m:r>
                              <a:rPr lang="en-US" altLang="zh-CN" i="1" dirty="0" smtClean="0">
                                <a:latin typeface="Cambria Math" panose="02040503050406030204" pitchFamily="18" charset="0"/>
                              </a:rPr>
                              <m:t>𝑛</m:t>
                            </m:r>
                          </m:e>
                          <m:sup>
                            <m:r>
                              <a:rPr lang="en-US" altLang="zh-CN" i="0" dirty="0" smtClean="0">
                                <a:latin typeface="Cambria Math" panose="02040503050406030204" pitchFamily="18" charset="0"/>
                              </a:rPr>
                              <m:t>2</m:t>
                            </m:r>
                          </m:sup>
                        </m:sSup>
                      </m:e>
                    </m:d>
                    <m:r>
                      <a:rPr lang="en-US" altLang="zh-CN" i="0" dirty="0" smtClean="0">
                        <a:latin typeface="Cambria Math" panose="02040503050406030204" pitchFamily="18" charset="0"/>
                      </a:rPr>
                      <m:t>→</m:t>
                    </m:r>
                    <m:r>
                      <a:rPr lang="en-US" altLang="zh-CN" i="1" dirty="0" smtClean="0">
                        <a:latin typeface="Cambria Math" panose="02040503050406030204" pitchFamily="18" charset="0"/>
                      </a:rPr>
                      <m:t>𝑂</m:t>
                    </m:r>
                    <m:d>
                      <m:dPr>
                        <m:ctrlPr>
                          <a:rPr lang="en-US" altLang="zh-CN" i="1" dirty="0" smtClean="0">
                            <a:latin typeface="Cambria Math" panose="02040503050406030204" pitchFamily="18" charset="0"/>
                          </a:rPr>
                        </m:ctrlPr>
                      </m:dPr>
                      <m:e>
                        <m:r>
                          <a:rPr lang="en-US" altLang="zh-CN" i="1" dirty="0" smtClean="0">
                            <a:latin typeface="Cambria Math" panose="02040503050406030204" pitchFamily="18" charset="0"/>
                          </a:rPr>
                          <m:t>𝑛</m:t>
                        </m:r>
                        <m:func>
                          <m:funcPr>
                            <m:ctrlPr>
                              <a:rPr lang="en-US" altLang="zh-CN" i="1" dirty="0" smtClean="0">
                                <a:latin typeface="Cambria Math" panose="02040503050406030204" pitchFamily="18" charset="0"/>
                              </a:rPr>
                            </m:ctrlPr>
                          </m:funcPr>
                          <m:fName>
                            <m:r>
                              <m:rPr>
                                <m:sty m:val="p"/>
                              </m:rPr>
                              <a:rPr lang="en-US" altLang="zh-CN" i="0" dirty="0" smtClean="0">
                                <a:latin typeface="Cambria Math" panose="02040503050406030204" pitchFamily="18" charset="0"/>
                              </a:rPr>
                              <m:t>log</m:t>
                            </m:r>
                          </m:fName>
                          <m:e>
                            <m:r>
                              <a:rPr lang="en-US" altLang="zh-CN" i="1" dirty="0" smtClean="0">
                                <a:latin typeface="Cambria Math" panose="02040503050406030204" pitchFamily="18" charset="0"/>
                              </a:rPr>
                              <m:t>𝑛</m:t>
                            </m:r>
                          </m:e>
                        </m:func>
                      </m:e>
                    </m:d>
                    <m:r>
                      <a:rPr lang="en-US" altLang="zh-CN" b="0" i="1" dirty="0" smtClean="0">
                        <a:latin typeface="Cambria Math" panose="02040503050406030204" pitchFamily="18" charset="0"/>
                      </a:rPr>
                      <m:t> </m:t>
                    </m:r>
                  </m:oMath>
                </a14:m>
                <a:r>
                  <a:rPr lang="en-US" altLang="zh-CN" dirty="0">
                    <a:latin typeface="Times New Roman" panose="02020603050405020304" pitchFamily="18" charset="0"/>
                    <a:cs typeface="Times New Roman" panose="02020603050405020304" pitchFamily="18" charset="0"/>
                  </a:rPr>
                  <a:t> with ANN</a:t>
                </a:r>
              </a:p>
            </p:txBody>
          </p:sp>
        </mc:Choice>
        <mc:Fallback xmlns="">
          <p:sp>
            <p:nvSpPr>
              <p:cNvPr id="10" name="文本框 9">
                <a:extLst>
                  <a:ext uri="{FF2B5EF4-FFF2-40B4-BE49-F238E27FC236}">
                    <a16:creationId xmlns:a16="http://schemas.microsoft.com/office/drawing/2014/main" id="{4DF4A251-20A8-44BF-BF0D-9D4148591D21}"/>
                  </a:ext>
                </a:extLst>
              </p:cNvPr>
              <p:cNvSpPr txBox="1">
                <a:spLocks noRot="1" noChangeAspect="1" noMove="1" noResize="1" noEditPoints="1" noAdjustHandles="1" noChangeArrowheads="1" noChangeShapeType="1" noTextEdit="1"/>
              </p:cNvSpPr>
              <p:nvPr/>
            </p:nvSpPr>
            <p:spPr>
              <a:xfrm>
                <a:off x="688267" y="1723554"/>
                <a:ext cx="8375833" cy="879087"/>
              </a:xfrm>
              <a:prstGeom prst="rect">
                <a:avLst/>
              </a:prstGeom>
              <a:blipFill>
                <a:blip r:embed="rId4"/>
                <a:stretch>
                  <a:fillRect l="-655" b="-10417"/>
                </a:stretch>
              </a:blipFill>
            </p:spPr>
            <p:txBody>
              <a:bodyPr/>
              <a:lstStyle/>
              <a:p>
                <a:r>
                  <a:rPr lang="zh-CN" altLang="en-US">
                    <a:noFill/>
                  </a:rPr>
                  <a:t> </a:t>
                </a:r>
              </a:p>
            </p:txBody>
          </p:sp>
        </mc:Fallback>
      </mc:AlternateContent>
      <p:pic>
        <p:nvPicPr>
          <p:cNvPr id="3" name="图片 2">
            <a:extLst>
              <a:ext uri="{FF2B5EF4-FFF2-40B4-BE49-F238E27FC236}">
                <a16:creationId xmlns:a16="http://schemas.microsoft.com/office/drawing/2014/main" id="{42DD51F8-A875-466C-9AF6-6FF09AE3A41B}"/>
              </a:ext>
            </a:extLst>
          </p:cNvPr>
          <p:cNvPicPr>
            <a:picLocks noChangeAspect="1"/>
          </p:cNvPicPr>
          <p:nvPr/>
        </p:nvPicPr>
        <p:blipFill>
          <a:blip r:embed="rId5"/>
          <a:stretch>
            <a:fillRect/>
          </a:stretch>
        </p:blipFill>
        <p:spPr>
          <a:xfrm>
            <a:off x="748553" y="2719743"/>
            <a:ext cx="7103328" cy="2455939"/>
          </a:xfrm>
          <a:prstGeom prst="rect">
            <a:avLst/>
          </a:prstGeom>
        </p:spPr>
      </p:pic>
    </p:spTree>
    <p:extLst>
      <p:ext uri="{BB962C8B-B14F-4D97-AF65-F5344CB8AC3E}">
        <p14:creationId xmlns:p14="http://schemas.microsoft.com/office/powerpoint/2010/main" val="31711125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B5910072-E3E6-4080-AFC6-BAEDEDC872B2}"/>
              </a:ext>
            </a:extLst>
          </p:cNvPr>
          <p:cNvGrpSpPr/>
          <p:nvPr/>
        </p:nvGrpSpPr>
        <p:grpSpPr>
          <a:xfrm>
            <a:off x="0" y="147919"/>
            <a:ext cx="10188388" cy="733347"/>
            <a:chOff x="1026459" y="557573"/>
            <a:chExt cx="10188388" cy="733347"/>
          </a:xfrm>
        </p:grpSpPr>
        <p:sp>
          <p:nvSpPr>
            <p:cNvPr id="23" name="矩形 22">
              <a:extLst>
                <a:ext uri="{FF2B5EF4-FFF2-40B4-BE49-F238E27FC236}">
                  <a16:creationId xmlns:a16="http://schemas.microsoft.com/office/drawing/2014/main" id="{31A58A7A-EAF3-4A32-A3BF-42080A6160EC}"/>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descr="图片包含 户外, 标牌&#10;&#10;已生成极高可信度的说明">
              <a:extLst>
                <a:ext uri="{FF2B5EF4-FFF2-40B4-BE49-F238E27FC236}">
                  <a16:creationId xmlns:a16="http://schemas.microsoft.com/office/drawing/2014/main" id="{7899EC21-FF41-4977-B5D8-CB2E6ABA8FF8}"/>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5" name="文本框 24">
            <a:extLst>
              <a:ext uri="{FF2B5EF4-FFF2-40B4-BE49-F238E27FC236}">
                <a16:creationId xmlns:a16="http://schemas.microsoft.com/office/drawing/2014/main" id="{7367CBC0-1F82-44CF-92A4-D0B37C5B9A03}"/>
              </a:ext>
            </a:extLst>
          </p:cNvPr>
          <p:cNvSpPr txBox="1"/>
          <p:nvPr/>
        </p:nvSpPr>
        <p:spPr>
          <a:xfrm>
            <a:off x="688269" y="937880"/>
            <a:ext cx="5586984"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4.4 Multi-View Extension</a:t>
            </a:r>
            <a:endParaRPr lang="zh-CN" altLang="en-US" sz="2000" b="1"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id="{F50C5B54-F813-4A09-A059-04A6D3E14C66}"/>
              </a:ext>
            </a:extLst>
          </p:cNvPr>
          <p:cNvSpPr txBox="1"/>
          <p:nvPr/>
        </p:nvSpPr>
        <p:spPr>
          <a:xfrm>
            <a:off x="748553" y="5416096"/>
            <a:ext cx="9814015" cy="1015663"/>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Result</a:t>
            </a:r>
            <a:r>
              <a:rPr lang="zh-CN" altLang="en-US"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a:p>
            <a:r>
              <a:rPr lang="en-US" altLang="zh-CN" sz="2000" dirty="0">
                <a:latin typeface="Times New Roman" panose="02020603050405020304" pitchFamily="18" charset="0"/>
                <a:cs typeface="Times New Roman" panose="02020603050405020304" pitchFamily="18" charset="0"/>
              </a:rPr>
              <a:t>1. easily extend to a multi-view version</a:t>
            </a:r>
          </a:p>
          <a:p>
            <a:r>
              <a:rPr lang="en-US" altLang="zh-CN" sz="2000" dirty="0">
                <a:latin typeface="Times New Roman" panose="02020603050405020304" pitchFamily="18" charset="0"/>
                <a:cs typeface="Times New Roman" panose="02020603050405020304" pitchFamily="18" charset="0"/>
              </a:rPr>
              <a:t>2. adaptive to different base features</a:t>
            </a:r>
            <a:endParaRPr lang="en-US" altLang="zh-CN" sz="1600" dirty="0">
              <a:latin typeface="Times New Roman" panose="02020603050405020304" pitchFamily="18" charset="0"/>
              <a:cs typeface="Times New Roman" panose="02020603050405020304" pitchFamily="18" charset="0"/>
            </a:endParaRPr>
          </a:p>
        </p:txBody>
      </p:sp>
      <p:pic>
        <p:nvPicPr>
          <p:cNvPr id="2" name="图片 1">
            <a:extLst>
              <a:ext uri="{FF2B5EF4-FFF2-40B4-BE49-F238E27FC236}">
                <a16:creationId xmlns:a16="http://schemas.microsoft.com/office/drawing/2014/main" id="{7B393B8A-FB4C-4654-BEDA-13380B66D026}"/>
              </a:ext>
            </a:extLst>
          </p:cNvPr>
          <p:cNvPicPr>
            <a:picLocks noChangeAspect="1"/>
          </p:cNvPicPr>
          <p:nvPr/>
        </p:nvPicPr>
        <p:blipFill>
          <a:blip r:embed="rId3"/>
          <a:stretch>
            <a:fillRect/>
          </a:stretch>
        </p:blipFill>
        <p:spPr>
          <a:xfrm>
            <a:off x="688270" y="1394604"/>
            <a:ext cx="5436612" cy="3905365"/>
          </a:xfrm>
          <a:prstGeom prst="rect">
            <a:avLst/>
          </a:prstGeom>
        </p:spPr>
      </p:pic>
    </p:spTree>
    <p:extLst>
      <p:ext uri="{BB962C8B-B14F-4D97-AF65-F5344CB8AC3E}">
        <p14:creationId xmlns:p14="http://schemas.microsoft.com/office/powerpoint/2010/main" val="14464867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户外, 建筑物, 围栏, 砖形&#10;&#10;已生成极高可信度的说明">
            <a:extLst>
              <a:ext uri="{FF2B5EF4-FFF2-40B4-BE49-F238E27FC236}">
                <a16:creationId xmlns:a16="http://schemas.microsoft.com/office/drawing/2014/main" id="{AF9CFBCA-4180-4032-9B9B-58C7466E9F4A}"/>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t="6282" b="16461"/>
          <a:stretch/>
        </p:blipFill>
        <p:spPr>
          <a:xfrm>
            <a:off x="0" y="-1"/>
            <a:ext cx="12192000" cy="6271867"/>
          </a:xfrm>
          <a:prstGeom prst="rect">
            <a:avLst/>
          </a:prstGeom>
        </p:spPr>
      </p:pic>
      <p:sp>
        <p:nvSpPr>
          <p:cNvPr id="4" name="矩形 3">
            <a:extLst>
              <a:ext uri="{FF2B5EF4-FFF2-40B4-BE49-F238E27FC236}">
                <a16:creationId xmlns:a16="http://schemas.microsoft.com/office/drawing/2014/main" id="{129C6537-8974-402F-95E8-6D8AC16E187F}"/>
              </a:ext>
            </a:extLst>
          </p:cNvPr>
          <p:cNvSpPr/>
          <p:nvPr/>
        </p:nvSpPr>
        <p:spPr>
          <a:xfrm>
            <a:off x="0" y="4437529"/>
            <a:ext cx="12192000" cy="2420471"/>
          </a:xfrm>
          <a:prstGeom prst="rect">
            <a:avLst/>
          </a:prstGeom>
          <a:solidFill>
            <a:srgbClr val="0E41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341CA6A-6C26-4353-8984-22E9FE970A4B}"/>
              </a:ext>
            </a:extLst>
          </p:cNvPr>
          <p:cNvSpPr/>
          <p:nvPr/>
        </p:nvSpPr>
        <p:spPr>
          <a:xfrm>
            <a:off x="322729" y="3294529"/>
            <a:ext cx="3025589" cy="2003612"/>
          </a:xfrm>
          <a:prstGeom prst="rect">
            <a:avLst/>
          </a:prstGeom>
          <a:solidFill>
            <a:schemeClr val="bg1">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altLang="zh-CN" sz="11500" i="1" spc="600" dirty="0">
                <a:latin typeface="Adobe Gothic Std B" panose="020B0800000000000000" pitchFamily="34" charset="-128"/>
                <a:ea typeface="Adobe Gothic Std B" panose="020B0800000000000000" pitchFamily="34" charset="-128"/>
              </a:rPr>
              <a:t>05</a:t>
            </a:r>
            <a:endParaRPr lang="zh-CN" altLang="en-US" sz="11500" i="1" spc="600" dirty="0">
              <a:latin typeface="Adobe Gothic Std B" panose="020B0800000000000000" pitchFamily="34" charset="-128"/>
            </a:endParaRPr>
          </a:p>
        </p:txBody>
      </p:sp>
      <p:sp>
        <p:nvSpPr>
          <p:cNvPr id="6" name="文本框 5">
            <a:extLst>
              <a:ext uri="{FF2B5EF4-FFF2-40B4-BE49-F238E27FC236}">
                <a16:creationId xmlns:a16="http://schemas.microsoft.com/office/drawing/2014/main" id="{CD36A478-9F86-472C-A1E8-10880EBDED0B}"/>
              </a:ext>
            </a:extLst>
          </p:cNvPr>
          <p:cNvSpPr txBox="1"/>
          <p:nvPr/>
        </p:nvSpPr>
        <p:spPr>
          <a:xfrm>
            <a:off x="322729" y="5469108"/>
            <a:ext cx="8347165" cy="584775"/>
          </a:xfrm>
          <a:prstGeom prst="rect">
            <a:avLst/>
          </a:prstGeom>
          <a:noFill/>
        </p:spPr>
        <p:txBody>
          <a:bodyPr wrap="square" rtlCol="0">
            <a:spAutoFit/>
          </a:bodyPr>
          <a:lstStyle/>
          <a:p>
            <a:pPr marL="171450" lvl="0" indent="-171450">
              <a:buFont typeface="Arial" panose="020B0604020202020204" pitchFamily="34" charset="0"/>
              <a:buChar char="•"/>
            </a:pPr>
            <a:r>
              <a:rPr lang="en-US" altLang="zh-CN" sz="3200" b="1" dirty="0">
                <a:solidFill>
                  <a:schemeClr val="bg1"/>
                </a:solidFill>
              </a:rPr>
              <a:t>Conclusion</a:t>
            </a:r>
            <a:endParaRPr lang="zh-CN" altLang="en-US" sz="3200" b="1" dirty="0">
              <a:solidFill>
                <a:schemeClr val="bg1"/>
              </a:solidFill>
            </a:endParaRPr>
          </a:p>
        </p:txBody>
      </p:sp>
    </p:spTree>
    <p:extLst>
      <p:ext uri="{BB962C8B-B14F-4D97-AF65-F5344CB8AC3E}">
        <p14:creationId xmlns:p14="http://schemas.microsoft.com/office/powerpoint/2010/main" val="14410567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4C85E757-F932-4A4A-A4B7-7FF1040BFE8A}"/>
              </a:ext>
            </a:extLst>
          </p:cNvPr>
          <p:cNvSpPr/>
          <p:nvPr/>
        </p:nvSpPr>
        <p:spPr>
          <a:xfrm>
            <a:off x="1" y="653140"/>
            <a:ext cx="1397726" cy="287382"/>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a:extLst>
              <a:ext uri="{FF2B5EF4-FFF2-40B4-BE49-F238E27FC236}">
                <a16:creationId xmlns:a16="http://schemas.microsoft.com/office/drawing/2014/main" id="{6AE40B21-0CC1-498B-86F8-E2C8671D1AA9}"/>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504764" y="774163"/>
            <a:ext cx="10368945" cy="6047120"/>
          </a:xfrm>
          <a:prstGeom prst="rect">
            <a:avLst/>
          </a:prstGeom>
        </p:spPr>
      </p:pic>
      <p:sp>
        <p:nvSpPr>
          <p:cNvPr id="14" name="矩形 13">
            <a:extLst>
              <a:ext uri="{FF2B5EF4-FFF2-40B4-BE49-F238E27FC236}">
                <a16:creationId xmlns:a16="http://schemas.microsoft.com/office/drawing/2014/main" id="{64C0B2F5-577E-4D09-AFCC-D031F88146BB}"/>
              </a:ext>
            </a:extLst>
          </p:cNvPr>
          <p:cNvSpPr/>
          <p:nvPr/>
        </p:nvSpPr>
        <p:spPr>
          <a:xfrm>
            <a:off x="3334871" y="653140"/>
            <a:ext cx="8857128" cy="287382"/>
          </a:xfrm>
          <a:prstGeom prst="rect">
            <a:avLst/>
          </a:prstGeom>
          <a:solidFill>
            <a:srgbClr val="0E419C"/>
          </a:solidFill>
          <a:ln>
            <a:solidFill>
              <a:srgbClr val="0E41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E1AB0B9C-C717-4690-8AB7-603F081762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7444" y="503198"/>
            <a:ext cx="1397727" cy="602071"/>
          </a:xfrm>
          <a:prstGeom prst="rect">
            <a:avLst/>
          </a:prstGeom>
        </p:spPr>
      </p:pic>
      <p:sp>
        <p:nvSpPr>
          <p:cNvPr id="2" name="文本框 1">
            <a:extLst>
              <a:ext uri="{FF2B5EF4-FFF2-40B4-BE49-F238E27FC236}">
                <a16:creationId xmlns:a16="http://schemas.microsoft.com/office/drawing/2014/main" id="{14D93906-6C33-4013-BC5D-A088C83D2894}"/>
              </a:ext>
            </a:extLst>
          </p:cNvPr>
          <p:cNvSpPr txBox="1"/>
          <p:nvPr/>
        </p:nvSpPr>
        <p:spPr>
          <a:xfrm>
            <a:off x="1179576" y="1581912"/>
            <a:ext cx="5586984" cy="461665"/>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Conclusion</a:t>
            </a:r>
            <a:endParaRPr lang="zh-CN" altLang="en-US" sz="2400" b="1"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9E240CC0-00B9-4288-BF86-AD7D8BA775AE}"/>
              </a:ext>
            </a:extLst>
          </p:cNvPr>
          <p:cNvSpPr txBox="1"/>
          <p:nvPr/>
        </p:nvSpPr>
        <p:spPr>
          <a:xfrm>
            <a:off x="1179576" y="2472244"/>
            <a:ext cx="9736528" cy="2803844"/>
          </a:xfrm>
          <a:prstGeom prst="rect">
            <a:avLst/>
          </a:prstGeom>
          <a:noFill/>
        </p:spPr>
        <p:txBody>
          <a:bodyPr wrap="square" rtlCol="0">
            <a:spAutoFit/>
          </a:bodyPr>
          <a:lstStyle/>
          <a:p>
            <a:pPr marL="457200" indent="-457200">
              <a:lnSpc>
                <a:spcPct val="150000"/>
              </a:lnSpc>
              <a:buAutoNum type="arabicPeriod"/>
            </a:pPr>
            <a:r>
              <a:rPr lang="zh-CN" altLang="en-US" sz="2400" b="1" dirty="0">
                <a:latin typeface="Times New Roman" panose="02020603050405020304" pitchFamily="18" charset="0"/>
                <a:cs typeface="Times New Roman" panose="02020603050405020304" pitchFamily="18" charset="0"/>
              </a:rPr>
              <a:t>提出了一种基于链接的人脸聚类方法</a:t>
            </a:r>
            <a:r>
              <a:rPr lang="zh-CN" altLang="en-US" sz="2400" dirty="0">
                <a:latin typeface="Times New Roman" panose="02020603050405020304" pitchFamily="18" charset="0"/>
                <a:cs typeface="Times New Roman" panose="02020603050405020304" pitchFamily="18" charset="0"/>
              </a:rPr>
              <a:t>：提出构建</a:t>
            </a:r>
            <a:r>
              <a:rPr lang="en-US" altLang="zh-CN" sz="2400" dirty="0">
                <a:latin typeface="Times New Roman" panose="02020603050405020304" pitchFamily="18" charset="0"/>
                <a:cs typeface="Times New Roman" panose="02020603050405020304" pitchFamily="18" charset="0"/>
              </a:rPr>
              <a:t>IPS</a:t>
            </a:r>
            <a:r>
              <a:rPr lang="zh-CN" altLang="en-US" sz="2400" dirty="0">
                <a:latin typeface="Times New Roman" panose="02020603050405020304" pitchFamily="18" charset="0"/>
                <a:cs typeface="Times New Roman" panose="02020603050405020304" pitchFamily="18" charset="0"/>
              </a:rPr>
              <a:t>来描述给定结点的环境，并用</a:t>
            </a:r>
            <a:r>
              <a:rPr lang="en-US" altLang="zh-CN" sz="2400" dirty="0">
                <a:latin typeface="Times New Roman" panose="02020603050405020304" pitchFamily="18" charset="0"/>
                <a:cs typeface="Times New Roman" panose="02020603050405020304" pitchFamily="18" charset="0"/>
              </a:rPr>
              <a:t>GCN</a:t>
            </a:r>
            <a:r>
              <a:rPr lang="zh-CN" altLang="en-US" sz="2400" dirty="0">
                <a:latin typeface="Times New Roman" panose="02020603050405020304" pitchFamily="18" charset="0"/>
                <a:cs typeface="Times New Roman" panose="02020603050405020304" pitchFamily="18" charset="0"/>
              </a:rPr>
              <a:t>推理给定结点与其相邻结点间的链接可能性</a:t>
            </a:r>
            <a:endParaRPr lang="en-US" altLang="zh-CN" sz="2400" dirty="0">
              <a:latin typeface="Times New Roman" panose="02020603050405020304" pitchFamily="18" charset="0"/>
              <a:cs typeface="Times New Roman" panose="02020603050405020304" pitchFamily="18" charset="0"/>
            </a:endParaRPr>
          </a:p>
          <a:p>
            <a:pPr marL="457200" indent="-457200">
              <a:lnSpc>
                <a:spcPct val="150000"/>
              </a:lnSpc>
              <a:buAutoNum type="arabicPeriod"/>
            </a:pPr>
            <a:r>
              <a:rPr lang="zh-CN" altLang="en-US" sz="2400" b="1" dirty="0">
                <a:latin typeface="Times New Roman" panose="02020603050405020304" pitchFamily="18" charset="0"/>
                <a:cs typeface="Times New Roman" panose="02020603050405020304" pitchFamily="18" charset="0"/>
              </a:rPr>
              <a:t>实验表明</a:t>
            </a:r>
            <a:r>
              <a:rPr lang="zh-CN" altLang="en-US" sz="2400" dirty="0">
                <a:latin typeface="Times New Roman" panose="02020603050405020304" pitchFamily="18" charset="0"/>
                <a:cs typeface="Times New Roman" panose="02020603050405020304" pitchFamily="18" charset="0"/>
              </a:rPr>
              <a:t>该方法对复杂人脸分布有较好的鲁棒性，在与其他方法的比较中表现了良好可比的结果，同时可以扩展至大的数据集</a:t>
            </a:r>
            <a:endParaRPr lang="en-US" altLang="zh-CN" sz="2400" dirty="0">
              <a:latin typeface="Times New Roman" panose="02020603050405020304" pitchFamily="18" charset="0"/>
              <a:cs typeface="Times New Roman" panose="02020603050405020304" pitchFamily="18" charset="0"/>
            </a:endParaRPr>
          </a:p>
          <a:p>
            <a:pPr marL="457200" indent="-457200">
              <a:lnSpc>
                <a:spcPct val="150000"/>
              </a:lnSpc>
              <a:buAutoNum type="arabicPeriod"/>
            </a:pPr>
            <a:r>
              <a:rPr lang="zh-CN" altLang="en-US" sz="2400" dirty="0">
                <a:latin typeface="Times New Roman" panose="02020603050405020304" pitchFamily="18" charset="0"/>
                <a:cs typeface="Times New Roman" panose="02020603050405020304" pitchFamily="18" charset="0"/>
              </a:rPr>
              <a:t>在</a:t>
            </a:r>
            <a:r>
              <a:rPr lang="zh-CN" altLang="en-US" sz="2400" b="1" dirty="0">
                <a:latin typeface="Times New Roman" panose="02020603050405020304" pitchFamily="18" charset="0"/>
                <a:cs typeface="Times New Roman" panose="02020603050405020304" pitchFamily="18" charset="0"/>
              </a:rPr>
              <a:t>视听</a:t>
            </a:r>
            <a:r>
              <a:rPr lang="zh-CN" altLang="en-US" sz="2400" dirty="0">
                <a:latin typeface="Times New Roman" panose="02020603050405020304" pitchFamily="18" charset="0"/>
                <a:cs typeface="Times New Roman" panose="02020603050405020304" pitchFamily="18" charset="0"/>
              </a:rPr>
              <a:t>人脸聚类中具有优势</a:t>
            </a:r>
            <a:endParaRPr lang="en-US"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18587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4C85E757-F932-4A4A-A4B7-7FF1040BFE8A}"/>
              </a:ext>
            </a:extLst>
          </p:cNvPr>
          <p:cNvSpPr/>
          <p:nvPr/>
        </p:nvSpPr>
        <p:spPr>
          <a:xfrm>
            <a:off x="1" y="653140"/>
            <a:ext cx="1397726" cy="287382"/>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a:extLst>
              <a:ext uri="{FF2B5EF4-FFF2-40B4-BE49-F238E27FC236}">
                <a16:creationId xmlns:a16="http://schemas.microsoft.com/office/drawing/2014/main" id="{6AE40B21-0CC1-498B-86F8-E2C8671D1AA9}"/>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504764" y="774163"/>
            <a:ext cx="10368945" cy="6047120"/>
          </a:xfrm>
          <a:prstGeom prst="rect">
            <a:avLst/>
          </a:prstGeom>
        </p:spPr>
      </p:pic>
      <p:sp>
        <p:nvSpPr>
          <p:cNvPr id="14" name="矩形 13">
            <a:extLst>
              <a:ext uri="{FF2B5EF4-FFF2-40B4-BE49-F238E27FC236}">
                <a16:creationId xmlns:a16="http://schemas.microsoft.com/office/drawing/2014/main" id="{64C0B2F5-577E-4D09-AFCC-D031F88146BB}"/>
              </a:ext>
            </a:extLst>
          </p:cNvPr>
          <p:cNvSpPr/>
          <p:nvPr/>
        </p:nvSpPr>
        <p:spPr>
          <a:xfrm>
            <a:off x="3334871" y="653140"/>
            <a:ext cx="8857128" cy="287382"/>
          </a:xfrm>
          <a:prstGeom prst="rect">
            <a:avLst/>
          </a:prstGeom>
          <a:solidFill>
            <a:srgbClr val="0E419C"/>
          </a:solidFill>
          <a:ln>
            <a:solidFill>
              <a:srgbClr val="0E41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E1AB0B9C-C717-4690-8AB7-603F081762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7444" y="503198"/>
            <a:ext cx="1397727" cy="602071"/>
          </a:xfrm>
          <a:prstGeom prst="rect">
            <a:avLst/>
          </a:prstGeom>
        </p:spPr>
      </p:pic>
      <p:sp>
        <p:nvSpPr>
          <p:cNvPr id="19" name="文本框 18">
            <a:extLst>
              <a:ext uri="{FF2B5EF4-FFF2-40B4-BE49-F238E27FC236}">
                <a16:creationId xmlns:a16="http://schemas.microsoft.com/office/drawing/2014/main" id="{08A94BAE-8D51-49E8-9826-6427BB8E334A}"/>
              </a:ext>
            </a:extLst>
          </p:cNvPr>
          <p:cNvSpPr txBox="1"/>
          <p:nvPr/>
        </p:nvSpPr>
        <p:spPr>
          <a:xfrm>
            <a:off x="3045171" y="2807411"/>
            <a:ext cx="7863621" cy="923330"/>
          </a:xfrm>
          <a:prstGeom prst="rect">
            <a:avLst/>
          </a:prstGeom>
          <a:noFill/>
        </p:spPr>
        <p:txBody>
          <a:bodyPr wrap="square" rtlCol="0">
            <a:spAutoFit/>
          </a:bodyPr>
          <a:lstStyle/>
          <a:p>
            <a:r>
              <a:rPr lang="en-US" altLang="zh-CN" sz="5400" b="1" spc="600" dirty="0">
                <a:solidFill>
                  <a:schemeClr val="tx1">
                    <a:lumMod val="65000"/>
                    <a:lumOff val="35000"/>
                  </a:schemeClr>
                </a:solidFill>
                <a:latin typeface="Century Gothic" panose="020B0502020202020204" pitchFamily="34" charset="0"/>
              </a:rPr>
              <a:t>THANK YOU</a:t>
            </a:r>
          </a:p>
        </p:txBody>
      </p:sp>
      <p:cxnSp>
        <p:nvCxnSpPr>
          <p:cNvPr id="3" name="直接连接符 2">
            <a:extLst>
              <a:ext uri="{FF2B5EF4-FFF2-40B4-BE49-F238E27FC236}">
                <a16:creationId xmlns:a16="http://schemas.microsoft.com/office/drawing/2014/main" id="{3156BC22-C153-41E9-A15A-94A6291D0696}"/>
              </a:ext>
            </a:extLst>
          </p:cNvPr>
          <p:cNvCxnSpPr/>
          <p:nvPr/>
        </p:nvCxnSpPr>
        <p:spPr>
          <a:xfrm>
            <a:off x="3045171" y="3878085"/>
            <a:ext cx="5601288" cy="0"/>
          </a:xfrm>
          <a:prstGeom prst="line">
            <a:avLst/>
          </a:prstGeom>
          <a:ln w="38100">
            <a:solidFill>
              <a:srgbClr val="0E419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7981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E7D4FB70-6279-4DDB-A01D-0BFCFCE384B4}"/>
              </a:ext>
            </a:extLst>
          </p:cNvPr>
          <p:cNvGrpSpPr/>
          <p:nvPr/>
        </p:nvGrpSpPr>
        <p:grpSpPr>
          <a:xfrm>
            <a:off x="0" y="147919"/>
            <a:ext cx="10188388" cy="733347"/>
            <a:chOff x="1026459" y="557573"/>
            <a:chExt cx="10188388" cy="733347"/>
          </a:xfrm>
        </p:grpSpPr>
        <p:sp>
          <p:nvSpPr>
            <p:cNvPr id="4" name="矩形 3">
              <a:extLst>
                <a:ext uri="{FF2B5EF4-FFF2-40B4-BE49-F238E27FC236}">
                  <a16:creationId xmlns:a16="http://schemas.microsoft.com/office/drawing/2014/main" id="{758937F8-684B-4CFF-92F6-13A6D38C97F5}"/>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图片包含 户外, 标牌&#10;&#10;已生成极高可信度的说明">
              <a:extLst>
                <a:ext uri="{FF2B5EF4-FFF2-40B4-BE49-F238E27FC236}">
                  <a16:creationId xmlns:a16="http://schemas.microsoft.com/office/drawing/2014/main" id="{CA4DE720-28BA-46B2-AF07-492360FA90B7}"/>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pic>
        <p:nvPicPr>
          <p:cNvPr id="6" name="图片 5" descr="图片包含 户外, 树, 天空, 水&#10;&#10;已生成极高可信度的说明">
            <a:extLst>
              <a:ext uri="{FF2B5EF4-FFF2-40B4-BE49-F238E27FC236}">
                <a16:creationId xmlns:a16="http://schemas.microsoft.com/office/drawing/2014/main" id="{DBEA2A3E-5CC0-4918-AA06-5512D17FFBB3}"/>
              </a:ext>
            </a:extLst>
          </p:cNvPr>
          <p:cNvPicPr>
            <a:picLocks noChangeAspect="1"/>
          </p:cNvPicPr>
          <p:nvPr/>
        </p:nvPicPr>
        <p:blipFill rotWithShape="1">
          <a:blip r:embed="rId3">
            <a:extLst>
              <a:ext uri="{28A0092B-C50C-407E-A947-70E740481C1C}">
                <a14:useLocalDpi xmlns:a14="http://schemas.microsoft.com/office/drawing/2010/main" val="0"/>
              </a:ext>
            </a:extLst>
          </a:blip>
          <a:srcRect t="34738" b="33999"/>
          <a:stretch/>
        </p:blipFill>
        <p:spPr>
          <a:xfrm>
            <a:off x="0" y="1035905"/>
            <a:ext cx="12192000" cy="2541494"/>
          </a:xfrm>
          <a:prstGeom prst="rect">
            <a:avLst/>
          </a:prstGeom>
        </p:spPr>
      </p:pic>
      <p:sp>
        <p:nvSpPr>
          <p:cNvPr id="7" name="文本框 6">
            <a:extLst>
              <a:ext uri="{FF2B5EF4-FFF2-40B4-BE49-F238E27FC236}">
                <a16:creationId xmlns:a16="http://schemas.microsoft.com/office/drawing/2014/main" id="{68EFFF46-B9C1-4482-BC38-D92C0EB33059}"/>
              </a:ext>
            </a:extLst>
          </p:cNvPr>
          <p:cNvSpPr txBox="1"/>
          <p:nvPr/>
        </p:nvSpPr>
        <p:spPr>
          <a:xfrm>
            <a:off x="94129" y="256149"/>
            <a:ext cx="2823209" cy="584775"/>
          </a:xfrm>
          <a:prstGeom prst="rect">
            <a:avLst/>
          </a:prstGeom>
          <a:noFill/>
        </p:spPr>
        <p:txBody>
          <a:bodyPr wrap="none" rtlCol="0">
            <a:spAutoFit/>
          </a:bodyPr>
          <a:lstStyle/>
          <a:p>
            <a:r>
              <a:rPr lang="en-US" altLang="zh-CN" sz="3200" spc="600" dirty="0">
                <a:solidFill>
                  <a:schemeClr val="bg1"/>
                </a:solidFill>
                <a:latin typeface="Adobe Gothic Std B" panose="020B0800000000000000" pitchFamily="34" charset="-128"/>
                <a:ea typeface="Adobe Gothic Std B" panose="020B0800000000000000" pitchFamily="34" charset="-128"/>
              </a:rPr>
              <a:t>CONTENTS</a:t>
            </a:r>
            <a:endParaRPr lang="zh-CN" altLang="en-US" sz="3200" spc="600" dirty="0">
              <a:solidFill>
                <a:schemeClr val="bg1"/>
              </a:solidFill>
              <a:latin typeface="Adobe Gothic Std B" panose="020B0800000000000000" pitchFamily="34" charset="-128"/>
            </a:endParaRPr>
          </a:p>
        </p:txBody>
      </p:sp>
      <p:grpSp>
        <p:nvGrpSpPr>
          <p:cNvPr id="16" name="组合 15">
            <a:extLst>
              <a:ext uri="{FF2B5EF4-FFF2-40B4-BE49-F238E27FC236}">
                <a16:creationId xmlns:a16="http://schemas.microsoft.com/office/drawing/2014/main" id="{34218574-BB1D-40D3-A728-D4B6A4AE65C2}"/>
              </a:ext>
            </a:extLst>
          </p:cNvPr>
          <p:cNvGrpSpPr/>
          <p:nvPr/>
        </p:nvGrpSpPr>
        <p:grpSpPr>
          <a:xfrm>
            <a:off x="537882" y="4034118"/>
            <a:ext cx="4545106" cy="497542"/>
            <a:chOff x="537882" y="4034118"/>
            <a:chExt cx="4545106" cy="497542"/>
          </a:xfrm>
        </p:grpSpPr>
        <p:sp>
          <p:nvSpPr>
            <p:cNvPr id="14" name="矩形 13">
              <a:extLst>
                <a:ext uri="{FF2B5EF4-FFF2-40B4-BE49-F238E27FC236}">
                  <a16:creationId xmlns:a16="http://schemas.microsoft.com/office/drawing/2014/main" id="{2EE751EA-6EE4-4C0D-9B23-0DC85D00099F}"/>
                </a:ext>
              </a:extLst>
            </p:cNvPr>
            <p:cNvSpPr/>
            <p:nvPr/>
          </p:nvSpPr>
          <p:spPr>
            <a:xfrm>
              <a:off x="537882" y="4034118"/>
              <a:ext cx="497542" cy="497542"/>
            </a:xfrm>
            <a:prstGeom prst="rect">
              <a:avLst/>
            </a:prstGeom>
            <a:solidFill>
              <a:srgbClr val="2F52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dobe Gothic Std B" panose="020B0800000000000000" pitchFamily="34" charset="-128"/>
                  <a:ea typeface="Adobe Gothic Std B" panose="020B0800000000000000" pitchFamily="34" charset="-128"/>
                </a:rPr>
                <a:t>01</a:t>
              </a:r>
              <a:endParaRPr lang="zh-CN" altLang="en-US" sz="2000" dirty="0">
                <a:latin typeface="Adobe Gothic Std B" panose="020B0800000000000000" pitchFamily="34" charset="-128"/>
              </a:endParaRPr>
            </a:p>
          </p:txBody>
        </p:sp>
        <p:sp>
          <p:nvSpPr>
            <p:cNvPr id="15" name="矩形 14">
              <a:extLst>
                <a:ext uri="{FF2B5EF4-FFF2-40B4-BE49-F238E27FC236}">
                  <a16:creationId xmlns:a16="http://schemas.microsoft.com/office/drawing/2014/main" id="{7BBD8D3F-0A2B-4BD1-9D0B-E571D8D73091}"/>
                </a:ext>
              </a:extLst>
            </p:cNvPr>
            <p:cNvSpPr/>
            <p:nvPr/>
          </p:nvSpPr>
          <p:spPr>
            <a:xfrm>
              <a:off x="1035424" y="4034118"/>
              <a:ext cx="4047564" cy="4975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t>Introduction	</a:t>
              </a:r>
            </a:p>
          </p:txBody>
        </p:sp>
      </p:grpSp>
      <p:grpSp>
        <p:nvGrpSpPr>
          <p:cNvPr id="17" name="组合 16">
            <a:extLst>
              <a:ext uri="{FF2B5EF4-FFF2-40B4-BE49-F238E27FC236}">
                <a16:creationId xmlns:a16="http://schemas.microsoft.com/office/drawing/2014/main" id="{829B2F8C-DA90-4C0F-AD7A-E840AFFE9DFA}"/>
              </a:ext>
            </a:extLst>
          </p:cNvPr>
          <p:cNvGrpSpPr/>
          <p:nvPr/>
        </p:nvGrpSpPr>
        <p:grpSpPr>
          <a:xfrm>
            <a:off x="6096000" y="4034118"/>
            <a:ext cx="4545106" cy="497542"/>
            <a:chOff x="537882" y="4034118"/>
            <a:chExt cx="4545106" cy="497542"/>
          </a:xfrm>
        </p:grpSpPr>
        <p:sp>
          <p:nvSpPr>
            <p:cNvPr id="18" name="矩形 17">
              <a:extLst>
                <a:ext uri="{FF2B5EF4-FFF2-40B4-BE49-F238E27FC236}">
                  <a16:creationId xmlns:a16="http://schemas.microsoft.com/office/drawing/2014/main" id="{91BAC589-D261-4F2B-B8C7-0B17B2DD8515}"/>
                </a:ext>
              </a:extLst>
            </p:cNvPr>
            <p:cNvSpPr/>
            <p:nvPr/>
          </p:nvSpPr>
          <p:spPr>
            <a:xfrm>
              <a:off x="537882" y="4034118"/>
              <a:ext cx="497542" cy="497542"/>
            </a:xfrm>
            <a:prstGeom prst="rect">
              <a:avLst/>
            </a:prstGeom>
            <a:solidFill>
              <a:srgbClr val="2F52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dobe Gothic Std B" panose="020B0800000000000000" pitchFamily="34" charset="-128"/>
                  <a:ea typeface="Adobe Gothic Std B" panose="020B0800000000000000" pitchFamily="34" charset="-128"/>
                </a:rPr>
                <a:t>02</a:t>
              </a:r>
              <a:endParaRPr lang="zh-CN" altLang="en-US" sz="2000" dirty="0">
                <a:latin typeface="Adobe Gothic Std B" panose="020B0800000000000000" pitchFamily="34" charset="-128"/>
              </a:endParaRPr>
            </a:p>
          </p:txBody>
        </p:sp>
        <p:sp>
          <p:nvSpPr>
            <p:cNvPr id="19" name="矩形 18">
              <a:extLst>
                <a:ext uri="{FF2B5EF4-FFF2-40B4-BE49-F238E27FC236}">
                  <a16:creationId xmlns:a16="http://schemas.microsoft.com/office/drawing/2014/main" id="{973DE563-0ACF-4929-9621-9791044B06B3}"/>
                </a:ext>
              </a:extLst>
            </p:cNvPr>
            <p:cNvSpPr/>
            <p:nvPr/>
          </p:nvSpPr>
          <p:spPr>
            <a:xfrm>
              <a:off x="1035424" y="4034118"/>
              <a:ext cx="4047564" cy="4975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t>Related Work</a:t>
              </a:r>
            </a:p>
          </p:txBody>
        </p:sp>
      </p:grpSp>
      <p:grpSp>
        <p:nvGrpSpPr>
          <p:cNvPr id="20" name="组合 19">
            <a:extLst>
              <a:ext uri="{FF2B5EF4-FFF2-40B4-BE49-F238E27FC236}">
                <a16:creationId xmlns:a16="http://schemas.microsoft.com/office/drawing/2014/main" id="{C6FDE80D-5730-436C-9F4B-ED0650DC6FD6}"/>
              </a:ext>
            </a:extLst>
          </p:cNvPr>
          <p:cNvGrpSpPr/>
          <p:nvPr/>
        </p:nvGrpSpPr>
        <p:grpSpPr>
          <a:xfrm>
            <a:off x="549088" y="4988379"/>
            <a:ext cx="4545106" cy="497542"/>
            <a:chOff x="537882" y="4034118"/>
            <a:chExt cx="4545106" cy="497542"/>
          </a:xfrm>
        </p:grpSpPr>
        <p:sp>
          <p:nvSpPr>
            <p:cNvPr id="21" name="矩形 20">
              <a:extLst>
                <a:ext uri="{FF2B5EF4-FFF2-40B4-BE49-F238E27FC236}">
                  <a16:creationId xmlns:a16="http://schemas.microsoft.com/office/drawing/2014/main" id="{E50C1C68-F11D-42A3-8F24-4A9E4BA03BBC}"/>
                </a:ext>
              </a:extLst>
            </p:cNvPr>
            <p:cNvSpPr/>
            <p:nvPr/>
          </p:nvSpPr>
          <p:spPr>
            <a:xfrm>
              <a:off x="537882" y="4034118"/>
              <a:ext cx="497542" cy="497542"/>
            </a:xfrm>
            <a:prstGeom prst="rect">
              <a:avLst/>
            </a:prstGeom>
            <a:solidFill>
              <a:srgbClr val="2F52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dobe Gothic Std B" panose="020B0800000000000000" pitchFamily="34" charset="-128"/>
                  <a:ea typeface="Adobe Gothic Std B" panose="020B0800000000000000" pitchFamily="34" charset="-128"/>
                </a:rPr>
                <a:t>03</a:t>
              </a:r>
              <a:endParaRPr lang="zh-CN" altLang="en-US" sz="2000" dirty="0">
                <a:latin typeface="Adobe Gothic Std B" panose="020B0800000000000000" pitchFamily="34" charset="-128"/>
              </a:endParaRPr>
            </a:p>
          </p:txBody>
        </p:sp>
        <p:sp>
          <p:nvSpPr>
            <p:cNvPr id="22" name="矩形 21">
              <a:extLst>
                <a:ext uri="{FF2B5EF4-FFF2-40B4-BE49-F238E27FC236}">
                  <a16:creationId xmlns:a16="http://schemas.microsoft.com/office/drawing/2014/main" id="{6462FE90-F912-48AA-A008-8D43B9621E34}"/>
                </a:ext>
              </a:extLst>
            </p:cNvPr>
            <p:cNvSpPr/>
            <p:nvPr/>
          </p:nvSpPr>
          <p:spPr>
            <a:xfrm>
              <a:off x="1035424" y="4034118"/>
              <a:ext cx="4047564" cy="4975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t>Proposed Approach</a:t>
              </a:r>
            </a:p>
          </p:txBody>
        </p:sp>
      </p:grpSp>
      <p:grpSp>
        <p:nvGrpSpPr>
          <p:cNvPr id="23" name="组合 22">
            <a:extLst>
              <a:ext uri="{FF2B5EF4-FFF2-40B4-BE49-F238E27FC236}">
                <a16:creationId xmlns:a16="http://schemas.microsoft.com/office/drawing/2014/main" id="{4B40025B-0562-4EC6-AF4B-171CCB646BB8}"/>
              </a:ext>
            </a:extLst>
          </p:cNvPr>
          <p:cNvGrpSpPr/>
          <p:nvPr/>
        </p:nvGrpSpPr>
        <p:grpSpPr>
          <a:xfrm>
            <a:off x="6096000" y="4988379"/>
            <a:ext cx="4545106" cy="497542"/>
            <a:chOff x="537882" y="4034118"/>
            <a:chExt cx="4545106" cy="497542"/>
          </a:xfrm>
        </p:grpSpPr>
        <p:sp>
          <p:nvSpPr>
            <p:cNvPr id="24" name="矩形 23">
              <a:extLst>
                <a:ext uri="{FF2B5EF4-FFF2-40B4-BE49-F238E27FC236}">
                  <a16:creationId xmlns:a16="http://schemas.microsoft.com/office/drawing/2014/main" id="{EB1A6373-A2A2-4952-BEA2-A6C755C33FDC}"/>
                </a:ext>
              </a:extLst>
            </p:cNvPr>
            <p:cNvSpPr/>
            <p:nvPr/>
          </p:nvSpPr>
          <p:spPr>
            <a:xfrm>
              <a:off x="537882" y="4034118"/>
              <a:ext cx="497542" cy="497542"/>
            </a:xfrm>
            <a:prstGeom prst="rect">
              <a:avLst/>
            </a:prstGeom>
            <a:solidFill>
              <a:srgbClr val="2F52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dobe Gothic Std B" panose="020B0800000000000000" pitchFamily="34" charset="-128"/>
                  <a:ea typeface="Adobe Gothic Std B" panose="020B0800000000000000" pitchFamily="34" charset="-128"/>
                </a:rPr>
                <a:t>04</a:t>
              </a:r>
              <a:endParaRPr lang="zh-CN" altLang="en-US" sz="2000" dirty="0">
                <a:latin typeface="Adobe Gothic Std B" panose="020B0800000000000000" pitchFamily="34" charset="-128"/>
              </a:endParaRPr>
            </a:p>
          </p:txBody>
        </p:sp>
        <p:sp>
          <p:nvSpPr>
            <p:cNvPr id="25" name="矩形 24">
              <a:extLst>
                <a:ext uri="{FF2B5EF4-FFF2-40B4-BE49-F238E27FC236}">
                  <a16:creationId xmlns:a16="http://schemas.microsoft.com/office/drawing/2014/main" id="{3067DEC4-F602-4A80-A255-804093BF1DDD}"/>
                </a:ext>
              </a:extLst>
            </p:cNvPr>
            <p:cNvSpPr/>
            <p:nvPr/>
          </p:nvSpPr>
          <p:spPr>
            <a:xfrm>
              <a:off x="1035424" y="4034118"/>
              <a:ext cx="4047564" cy="4975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t>Experiment</a:t>
              </a:r>
            </a:p>
          </p:txBody>
        </p:sp>
      </p:grpSp>
      <p:grpSp>
        <p:nvGrpSpPr>
          <p:cNvPr id="26" name="组合 25">
            <a:extLst>
              <a:ext uri="{FF2B5EF4-FFF2-40B4-BE49-F238E27FC236}">
                <a16:creationId xmlns:a16="http://schemas.microsoft.com/office/drawing/2014/main" id="{E14B52EE-4417-48F0-AF4B-1C943F11FC95}"/>
              </a:ext>
            </a:extLst>
          </p:cNvPr>
          <p:cNvGrpSpPr/>
          <p:nvPr/>
        </p:nvGrpSpPr>
        <p:grpSpPr>
          <a:xfrm>
            <a:off x="537882" y="5942640"/>
            <a:ext cx="4545106" cy="497542"/>
            <a:chOff x="537882" y="4034118"/>
            <a:chExt cx="4545106" cy="497542"/>
          </a:xfrm>
        </p:grpSpPr>
        <p:sp>
          <p:nvSpPr>
            <p:cNvPr id="27" name="矩形 26">
              <a:extLst>
                <a:ext uri="{FF2B5EF4-FFF2-40B4-BE49-F238E27FC236}">
                  <a16:creationId xmlns:a16="http://schemas.microsoft.com/office/drawing/2014/main" id="{9F06DDF1-3899-46F0-8AC5-32C744A9DC7A}"/>
                </a:ext>
              </a:extLst>
            </p:cNvPr>
            <p:cNvSpPr/>
            <p:nvPr/>
          </p:nvSpPr>
          <p:spPr>
            <a:xfrm>
              <a:off x="537882" y="4034118"/>
              <a:ext cx="497542" cy="497542"/>
            </a:xfrm>
            <a:prstGeom prst="rect">
              <a:avLst/>
            </a:prstGeom>
            <a:solidFill>
              <a:srgbClr val="2F52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dobe Gothic Std B" panose="020B0800000000000000" pitchFamily="34" charset="-128"/>
                  <a:ea typeface="Adobe Gothic Std B" panose="020B0800000000000000" pitchFamily="34" charset="-128"/>
                </a:rPr>
                <a:t>05</a:t>
              </a:r>
              <a:endParaRPr lang="zh-CN" altLang="en-US" sz="2000" dirty="0">
                <a:latin typeface="Adobe Gothic Std B" panose="020B0800000000000000" pitchFamily="34" charset="-128"/>
              </a:endParaRPr>
            </a:p>
          </p:txBody>
        </p:sp>
        <p:sp>
          <p:nvSpPr>
            <p:cNvPr id="28" name="矩形 27">
              <a:extLst>
                <a:ext uri="{FF2B5EF4-FFF2-40B4-BE49-F238E27FC236}">
                  <a16:creationId xmlns:a16="http://schemas.microsoft.com/office/drawing/2014/main" id="{424DDC5E-A0C1-4B75-8E6F-AC06DC7E6DB3}"/>
                </a:ext>
              </a:extLst>
            </p:cNvPr>
            <p:cNvSpPr/>
            <p:nvPr/>
          </p:nvSpPr>
          <p:spPr>
            <a:xfrm>
              <a:off x="1035424" y="4034118"/>
              <a:ext cx="4047564" cy="4975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t>Conclusion</a:t>
              </a:r>
            </a:p>
          </p:txBody>
        </p:sp>
      </p:grpSp>
    </p:spTree>
    <p:extLst>
      <p:ext uri="{BB962C8B-B14F-4D97-AF65-F5344CB8AC3E}">
        <p14:creationId xmlns:p14="http://schemas.microsoft.com/office/powerpoint/2010/main" val="2300432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户外, 建筑物, 围栏, 砖形&#10;&#10;已生成极高可信度的说明">
            <a:extLst>
              <a:ext uri="{FF2B5EF4-FFF2-40B4-BE49-F238E27FC236}">
                <a16:creationId xmlns:a16="http://schemas.microsoft.com/office/drawing/2014/main" id="{AF9CFBCA-4180-4032-9B9B-58C7466E9F4A}"/>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t="6282" b="16461"/>
          <a:stretch/>
        </p:blipFill>
        <p:spPr>
          <a:xfrm>
            <a:off x="0" y="-1"/>
            <a:ext cx="12192000" cy="6271867"/>
          </a:xfrm>
          <a:prstGeom prst="rect">
            <a:avLst/>
          </a:prstGeom>
        </p:spPr>
      </p:pic>
      <p:sp>
        <p:nvSpPr>
          <p:cNvPr id="4" name="矩形 3">
            <a:extLst>
              <a:ext uri="{FF2B5EF4-FFF2-40B4-BE49-F238E27FC236}">
                <a16:creationId xmlns:a16="http://schemas.microsoft.com/office/drawing/2014/main" id="{129C6537-8974-402F-95E8-6D8AC16E187F}"/>
              </a:ext>
            </a:extLst>
          </p:cNvPr>
          <p:cNvSpPr/>
          <p:nvPr/>
        </p:nvSpPr>
        <p:spPr>
          <a:xfrm>
            <a:off x="0" y="4437529"/>
            <a:ext cx="12192000" cy="2420471"/>
          </a:xfrm>
          <a:prstGeom prst="rect">
            <a:avLst/>
          </a:prstGeom>
          <a:solidFill>
            <a:srgbClr val="0E41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341CA6A-6C26-4353-8984-22E9FE970A4B}"/>
              </a:ext>
            </a:extLst>
          </p:cNvPr>
          <p:cNvSpPr/>
          <p:nvPr/>
        </p:nvSpPr>
        <p:spPr>
          <a:xfrm>
            <a:off x="322729" y="3294529"/>
            <a:ext cx="3025589" cy="2003612"/>
          </a:xfrm>
          <a:prstGeom prst="rect">
            <a:avLst/>
          </a:prstGeom>
          <a:solidFill>
            <a:schemeClr val="bg1">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altLang="zh-CN" sz="11500" i="1" spc="600" dirty="0">
                <a:latin typeface="Adobe Gothic Std B" panose="020B0800000000000000" pitchFamily="34" charset="-128"/>
                <a:ea typeface="Adobe Gothic Std B" panose="020B0800000000000000" pitchFamily="34" charset="-128"/>
              </a:rPr>
              <a:t>01</a:t>
            </a:r>
            <a:endParaRPr lang="zh-CN" altLang="en-US" sz="11500" i="1" spc="600" dirty="0">
              <a:latin typeface="Adobe Gothic Std B" panose="020B0800000000000000" pitchFamily="34" charset="-128"/>
            </a:endParaRPr>
          </a:p>
        </p:txBody>
      </p:sp>
      <p:sp>
        <p:nvSpPr>
          <p:cNvPr id="6" name="文本框 5">
            <a:extLst>
              <a:ext uri="{FF2B5EF4-FFF2-40B4-BE49-F238E27FC236}">
                <a16:creationId xmlns:a16="http://schemas.microsoft.com/office/drawing/2014/main" id="{CD36A478-9F86-472C-A1E8-10880EBDED0B}"/>
              </a:ext>
            </a:extLst>
          </p:cNvPr>
          <p:cNvSpPr txBox="1"/>
          <p:nvPr/>
        </p:nvSpPr>
        <p:spPr>
          <a:xfrm>
            <a:off x="322729" y="5469108"/>
            <a:ext cx="8347165" cy="584775"/>
          </a:xfrm>
          <a:prstGeom prst="rect">
            <a:avLst/>
          </a:prstGeom>
          <a:noFill/>
        </p:spPr>
        <p:txBody>
          <a:bodyPr wrap="square" rtlCol="0">
            <a:spAutoFit/>
          </a:bodyPr>
          <a:lstStyle/>
          <a:p>
            <a:pPr marL="171450" lvl="0" indent="-171450">
              <a:buFont typeface="Arial" panose="020B0604020202020204" pitchFamily="34" charset="0"/>
              <a:buChar char="•"/>
            </a:pPr>
            <a:r>
              <a:rPr lang="en-US" altLang="zh-CN" sz="3200" b="1" dirty="0">
                <a:solidFill>
                  <a:schemeClr val="bg1"/>
                </a:solidFill>
              </a:rPr>
              <a:t>Introduction</a:t>
            </a:r>
            <a:endParaRPr lang="zh-CN" altLang="en-US" sz="3200" b="1" dirty="0">
              <a:solidFill>
                <a:schemeClr val="bg1"/>
              </a:solidFill>
            </a:endParaRPr>
          </a:p>
        </p:txBody>
      </p:sp>
    </p:spTree>
    <p:extLst>
      <p:ext uri="{BB962C8B-B14F-4D97-AF65-F5344CB8AC3E}">
        <p14:creationId xmlns:p14="http://schemas.microsoft.com/office/powerpoint/2010/main" val="1960579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B5910072-E3E6-4080-AFC6-BAEDEDC872B2}"/>
              </a:ext>
            </a:extLst>
          </p:cNvPr>
          <p:cNvGrpSpPr/>
          <p:nvPr/>
        </p:nvGrpSpPr>
        <p:grpSpPr>
          <a:xfrm>
            <a:off x="0" y="147919"/>
            <a:ext cx="10188388" cy="733347"/>
            <a:chOff x="1026459" y="557573"/>
            <a:chExt cx="10188388" cy="733347"/>
          </a:xfrm>
        </p:grpSpPr>
        <p:sp>
          <p:nvSpPr>
            <p:cNvPr id="23" name="矩形 22">
              <a:extLst>
                <a:ext uri="{FF2B5EF4-FFF2-40B4-BE49-F238E27FC236}">
                  <a16:creationId xmlns:a16="http://schemas.microsoft.com/office/drawing/2014/main" id="{31A58A7A-EAF3-4A32-A3BF-42080A6160EC}"/>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descr="图片包含 户外, 标牌&#10;&#10;已生成极高可信度的说明">
              <a:extLst>
                <a:ext uri="{FF2B5EF4-FFF2-40B4-BE49-F238E27FC236}">
                  <a16:creationId xmlns:a16="http://schemas.microsoft.com/office/drawing/2014/main" id="{7899EC21-FF41-4977-B5D8-CB2E6ABA8FF8}"/>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19" name="文本框 18">
            <a:extLst>
              <a:ext uri="{FF2B5EF4-FFF2-40B4-BE49-F238E27FC236}">
                <a16:creationId xmlns:a16="http://schemas.microsoft.com/office/drawing/2014/main" id="{AF2AABF1-9DE9-4AD2-80B4-F0F151816F83}"/>
              </a:ext>
            </a:extLst>
          </p:cNvPr>
          <p:cNvSpPr txBox="1"/>
          <p:nvPr/>
        </p:nvSpPr>
        <p:spPr>
          <a:xfrm>
            <a:off x="748553" y="1340528"/>
            <a:ext cx="7898297" cy="1015663"/>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Introduction</a:t>
            </a:r>
          </a:p>
          <a:p>
            <a:r>
              <a:rPr lang="zh-CN" altLang="en-US" dirty="0">
                <a:latin typeface="Times New Roman" panose="02020603050405020304" pitchFamily="18" charset="0"/>
                <a:cs typeface="Times New Roman" panose="02020603050405020304" pitchFamily="18" charset="0"/>
              </a:rPr>
              <a:t>根据潜在身份对人脸进行聚类，假设事先并不知道面部表示的先验分布或身份的数量</a:t>
            </a:r>
            <a:endParaRPr lang="en-US" altLang="zh-CN" dirty="0">
              <a:latin typeface="Times New Roman" panose="02020603050405020304" pitchFamily="18" charset="0"/>
              <a:cs typeface="Times New Roman" panose="02020603050405020304" pitchFamily="18" charset="0"/>
            </a:endParaRPr>
          </a:p>
        </p:txBody>
      </p:sp>
      <p:sp>
        <p:nvSpPr>
          <p:cNvPr id="25" name="文本框 24">
            <a:extLst>
              <a:ext uri="{FF2B5EF4-FFF2-40B4-BE49-F238E27FC236}">
                <a16:creationId xmlns:a16="http://schemas.microsoft.com/office/drawing/2014/main" id="{BED1AFBF-4D50-461F-8726-2567D0F7FB3C}"/>
              </a:ext>
            </a:extLst>
          </p:cNvPr>
          <p:cNvSpPr txBox="1"/>
          <p:nvPr/>
        </p:nvSpPr>
        <p:spPr>
          <a:xfrm>
            <a:off x="748552" y="2775154"/>
            <a:ext cx="7898297" cy="1015663"/>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Conventional clustering methods</a:t>
            </a:r>
            <a:endParaRPr lang="zh-CN" altLang="en-US" sz="3200" b="1" dirty="0">
              <a:latin typeface="Times New Roman" panose="02020603050405020304" pitchFamily="18" charset="0"/>
              <a:cs typeface="Times New Roman" panose="02020603050405020304" pitchFamily="18" charset="0"/>
            </a:endParaRPr>
          </a:p>
          <a:p>
            <a:r>
              <a:rPr lang="zh-CN" altLang="en-US" dirty="0"/>
              <a:t>对数据分布施加了不切实际的假设，因而总面临面部表示分布过于复杂的问题</a:t>
            </a:r>
          </a:p>
        </p:txBody>
      </p:sp>
      <p:sp>
        <p:nvSpPr>
          <p:cNvPr id="26" name="文本框 25">
            <a:extLst>
              <a:ext uri="{FF2B5EF4-FFF2-40B4-BE49-F238E27FC236}">
                <a16:creationId xmlns:a16="http://schemas.microsoft.com/office/drawing/2014/main" id="{A5ADEDA4-6D75-4DA2-866C-FBE581315BF2}"/>
              </a:ext>
            </a:extLst>
          </p:cNvPr>
          <p:cNvSpPr txBox="1"/>
          <p:nvPr/>
        </p:nvSpPr>
        <p:spPr>
          <a:xfrm>
            <a:off x="748551" y="4209780"/>
            <a:ext cx="9439835" cy="738664"/>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linkage-based clustering methods</a:t>
            </a:r>
          </a:p>
          <a:p>
            <a:r>
              <a:rPr lang="zh-CN" altLang="en-US" dirty="0"/>
              <a:t>不需要对数据分布施加假设，并能够得到更精确的数据</a:t>
            </a:r>
          </a:p>
        </p:txBody>
      </p:sp>
    </p:spTree>
    <p:extLst>
      <p:ext uri="{BB962C8B-B14F-4D97-AF65-F5344CB8AC3E}">
        <p14:creationId xmlns:p14="http://schemas.microsoft.com/office/powerpoint/2010/main" val="3884427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B5910072-E3E6-4080-AFC6-BAEDEDC872B2}"/>
              </a:ext>
            </a:extLst>
          </p:cNvPr>
          <p:cNvGrpSpPr/>
          <p:nvPr/>
        </p:nvGrpSpPr>
        <p:grpSpPr>
          <a:xfrm>
            <a:off x="0" y="147919"/>
            <a:ext cx="10188388" cy="733347"/>
            <a:chOff x="1026459" y="557573"/>
            <a:chExt cx="10188388" cy="733347"/>
          </a:xfrm>
        </p:grpSpPr>
        <p:sp>
          <p:nvSpPr>
            <p:cNvPr id="23" name="矩形 22">
              <a:extLst>
                <a:ext uri="{FF2B5EF4-FFF2-40B4-BE49-F238E27FC236}">
                  <a16:creationId xmlns:a16="http://schemas.microsoft.com/office/drawing/2014/main" id="{31A58A7A-EAF3-4A32-A3BF-42080A6160EC}"/>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descr="图片包含 户外, 标牌&#10;&#10;已生成极高可信度的说明">
              <a:extLst>
                <a:ext uri="{FF2B5EF4-FFF2-40B4-BE49-F238E27FC236}">
                  <a16:creationId xmlns:a16="http://schemas.microsoft.com/office/drawing/2014/main" id="{7899EC21-FF41-4977-B5D8-CB2E6ABA8FF8}"/>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pic>
        <p:nvPicPr>
          <p:cNvPr id="3" name="图片 2">
            <a:extLst>
              <a:ext uri="{FF2B5EF4-FFF2-40B4-BE49-F238E27FC236}">
                <a16:creationId xmlns:a16="http://schemas.microsoft.com/office/drawing/2014/main" id="{5B7A86DA-2553-4DA4-9795-0D22B28E4A7A}"/>
              </a:ext>
            </a:extLst>
          </p:cNvPr>
          <p:cNvPicPr>
            <a:picLocks noChangeAspect="1"/>
          </p:cNvPicPr>
          <p:nvPr/>
        </p:nvPicPr>
        <p:blipFill>
          <a:blip r:embed="rId3"/>
          <a:stretch>
            <a:fillRect/>
          </a:stretch>
        </p:blipFill>
        <p:spPr>
          <a:xfrm>
            <a:off x="374276" y="1156472"/>
            <a:ext cx="5255836" cy="5055396"/>
          </a:xfrm>
          <a:prstGeom prst="rect">
            <a:avLst/>
          </a:prstGeom>
        </p:spPr>
      </p:pic>
      <p:sp>
        <p:nvSpPr>
          <p:cNvPr id="2" name="文本框 1">
            <a:extLst>
              <a:ext uri="{FF2B5EF4-FFF2-40B4-BE49-F238E27FC236}">
                <a16:creationId xmlns:a16="http://schemas.microsoft.com/office/drawing/2014/main" id="{92069C12-5291-48DC-AD8E-B50A9F2F9BFF}"/>
              </a:ext>
            </a:extLst>
          </p:cNvPr>
          <p:cNvSpPr txBox="1"/>
          <p:nvPr/>
        </p:nvSpPr>
        <p:spPr>
          <a:xfrm>
            <a:off x="6720396" y="1729789"/>
            <a:ext cx="4323425" cy="3908762"/>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Key Idea</a:t>
            </a:r>
            <a:r>
              <a:rPr lang="zh-CN" altLang="en-US" sz="2400" b="1" dirty="0">
                <a:latin typeface="Times New Roman" panose="02020603050405020304" pitchFamily="18" charset="0"/>
                <a:cs typeface="Times New Roman" panose="02020603050405020304" pitchFamily="18" charset="0"/>
              </a:rPr>
              <a:t>：</a:t>
            </a:r>
            <a:endParaRPr lang="en-US" altLang="zh-CN" sz="2400" b="1" dirty="0">
              <a:latin typeface="Times New Roman" panose="02020603050405020304" pitchFamily="18" charset="0"/>
              <a:cs typeface="Times New Roman" panose="02020603050405020304" pitchFamily="18" charset="0"/>
            </a:endParaRPr>
          </a:p>
          <a:p>
            <a:r>
              <a:rPr lang="zh-CN" altLang="en-US" sz="2000" dirty="0">
                <a:latin typeface="Times New Roman" panose="02020603050405020304" pitchFamily="18" charset="0"/>
                <a:cs typeface="Times New Roman" panose="02020603050405020304" pitchFamily="18" charset="0"/>
              </a:rPr>
              <a:t>一个结点同其相邻结点间是否具有链接的可能性可以从环境推断得到。</a:t>
            </a:r>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r>
              <a:rPr lang="en-US" altLang="zh-CN" sz="2400" b="1" dirty="0">
                <a:latin typeface="Times New Roman" panose="02020603050405020304" pitchFamily="18" charset="0"/>
                <a:cs typeface="Times New Roman" panose="02020603050405020304" pitchFamily="18" charset="0"/>
              </a:rPr>
              <a:t>Framework</a:t>
            </a:r>
            <a:r>
              <a:rPr lang="zh-CN" altLang="en-US" sz="2400" b="1" dirty="0">
                <a:latin typeface="Times New Roman" panose="02020603050405020304" pitchFamily="18" charset="0"/>
                <a:cs typeface="Times New Roman" panose="02020603050405020304" pitchFamily="18" charset="0"/>
              </a:rPr>
              <a:t>：</a:t>
            </a:r>
            <a:endParaRPr lang="en-US" altLang="zh-CN" sz="2400" b="1" dirty="0">
              <a:latin typeface="Times New Roman" panose="02020603050405020304" pitchFamily="18" charset="0"/>
              <a:cs typeface="Times New Roman" panose="02020603050405020304" pitchFamily="18" charset="0"/>
            </a:endParaRPr>
          </a:p>
          <a:p>
            <a:pPr marL="457200" indent="-457200">
              <a:buAutoNum type="arabicPeriod"/>
            </a:pPr>
            <a:r>
              <a:rPr lang="zh-CN" altLang="en-US" sz="2000" dirty="0">
                <a:latin typeface="Times New Roman" panose="02020603050405020304" pitchFamily="18" charset="0"/>
                <a:cs typeface="Times New Roman" panose="02020603050405020304" pitchFamily="18" charset="0"/>
              </a:rPr>
              <a:t>将聚类视作链接预测问题</a:t>
            </a:r>
            <a:endParaRPr lang="en-US" altLang="zh-CN" sz="2000" dirty="0">
              <a:latin typeface="Times New Roman" panose="02020603050405020304" pitchFamily="18" charset="0"/>
              <a:cs typeface="Times New Roman" panose="02020603050405020304" pitchFamily="18" charset="0"/>
            </a:endParaRPr>
          </a:p>
          <a:p>
            <a:pPr marL="457200" indent="-457200">
              <a:buAutoNum type="arabicPeriod"/>
            </a:pPr>
            <a:r>
              <a:rPr lang="zh-CN" altLang="en-US" sz="2000" dirty="0">
                <a:latin typeface="Times New Roman" panose="02020603050405020304" pitchFamily="18" charset="0"/>
                <a:cs typeface="Times New Roman" panose="02020603050405020304" pitchFamily="18" charset="0"/>
              </a:rPr>
              <a:t>对于一个节点，只预测其与最近邻结点间的链接（建立</a:t>
            </a:r>
            <a:r>
              <a:rPr lang="en-US" altLang="zh-CN" sz="2000" dirty="0">
                <a:latin typeface="Times New Roman" panose="02020603050405020304" pitchFamily="18" charset="0"/>
                <a:cs typeface="Times New Roman" panose="02020603050405020304" pitchFamily="18" charset="0"/>
              </a:rPr>
              <a:t>IPO</a:t>
            </a:r>
            <a:r>
              <a:rPr lang="zh-CN" altLang="en-US" sz="2000" dirty="0">
                <a:latin typeface="Times New Roman" panose="02020603050405020304" pitchFamily="18" charset="0"/>
                <a:cs typeface="Times New Roman" panose="02020603050405020304" pitchFamily="18" charset="0"/>
              </a:rPr>
              <a:t>来描述每个结点的局部环境）</a:t>
            </a:r>
            <a:endParaRPr lang="en-US" altLang="zh-CN" sz="2000" dirty="0">
              <a:latin typeface="Times New Roman" panose="02020603050405020304" pitchFamily="18" charset="0"/>
              <a:cs typeface="Times New Roman" panose="02020603050405020304" pitchFamily="18" charset="0"/>
            </a:endParaRPr>
          </a:p>
          <a:p>
            <a:pPr marL="457200" indent="-457200">
              <a:buAutoNum type="arabicPeriod"/>
            </a:pPr>
            <a:r>
              <a:rPr lang="en-US" altLang="zh-CN" sz="2000" dirty="0">
                <a:latin typeface="Times New Roman" panose="02020603050405020304" pitchFamily="18" charset="0"/>
                <a:cs typeface="Times New Roman" panose="02020603050405020304" pitchFamily="18" charset="0"/>
              </a:rPr>
              <a:t>GCN</a:t>
            </a:r>
            <a:r>
              <a:rPr lang="zh-CN" altLang="en-US" sz="2000" dirty="0">
                <a:latin typeface="Times New Roman" panose="02020603050405020304" pitchFamily="18" charset="0"/>
                <a:cs typeface="Times New Roman" panose="02020603050405020304" pitchFamily="18" charset="0"/>
              </a:rPr>
              <a:t>输出一组链接的似然值，递归合并结点得到聚类</a:t>
            </a:r>
            <a:endParaRPr lang="en-US"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178102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户外, 建筑物, 围栏, 砖形&#10;&#10;已生成极高可信度的说明">
            <a:extLst>
              <a:ext uri="{FF2B5EF4-FFF2-40B4-BE49-F238E27FC236}">
                <a16:creationId xmlns:a16="http://schemas.microsoft.com/office/drawing/2014/main" id="{AF9CFBCA-4180-4032-9B9B-58C7466E9F4A}"/>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t="6282" b="16461"/>
          <a:stretch/>
        </p:blipFill>
        <p:spPr>
          <a:xfrm>
            <a:off x="0" y="-1"/>
            <a:ext cx="12192000" cy="6271867"/>
          </a:xfrm>
          <a:prstGeom prst="rect">
            <a:avLst/>
          </a:prstGeom>
        </p:spPr>
      </p:pic>
      <p:sp>
        <p:nvSpPr>
          <p:cNvPr id="4" name="矩形 3">
            <a:extLst>
              <a:ext uri="{FF2B5EF4-FFF2-40B4-BE49-F238E27FC236}">
                <a16:creationId xmlns:a16="http://schemas.microsoft.com/office/drawing/2014/main" id="{129C6537-8974-402F-95E8-6D8AC16E187F}"/>
              </a:ext>
            </a:extLst>
          </p:cNvPr>
          <p:cNvSpPr/>
          <p:nvPr/>
        </p:nvSpPr>
        <p:spPr>
          <a:xfrm>
            <a:off x="0" y="4437529"/>
            <a:ext cx="12192000" cy="2420471"/>
          </a:xfrm>
          <a:prstGeom prst="rect">
            <a:avLst/>
          </a:prstGeom>
          <a:solidFill>
            <a:srgbClr val="0E41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341CA6A-6C26-4353-8984-22E9FE970A4B}"/>
              </a:ext>
            </a:extLst>
          </p:cNvPr>
          <p:cNvSpPr/>
          <p:nvPr/>
        </p:nvSpPr>
        <p:spPr>
          <a:xfrm>
            <a:off x="322729" y="3294529"/>
            <a:ext cx="3025589" cy="2003612"/>
          </a:xfrm>
          <a:prstGeom prst="rect">
            <a:avLst/>
          </a:prstGeom>
          <a:solidFill>
            <a:schemeClr val="bg1">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altLang="zh-CN" sz="11500" i="1" spc="600" dirty="0">
                <a:latin typeface="Adobe Gothic Std B" panose="020B0800000000000000" pitchFamily="34" charset="-128"/>
                <a:ea typeface="Adobe Gothic Std B" panose="020B0800000000000000" pitchFamily="34" charset="-128"/>
              </a:rPr>
              <a:t>02</a:t>
            </a:r>
            <a:endParaRPr lang="zh-CN" altLang="en-US" sz="11500" i="1" spc="600" dirty="0">
              <a:latin typeface="Adobe Gothic Std B" panose="020B0800000000000000" pitchFamily="34" charset="-128"/>
            </a:endParaRPr>
          </a:p>
        </p:txBody>
      </p:sp>
      <p:sp>
        <p:nvSpPr>
          <p:cNvPr id="6" name="文本框 5">
            <a:extLst>
              <a:ext uri="{FF2B5EF4-FFF2-40B4-BE49-F238E27FC236}">
                <a16:creationId xmlns:a16="http://schemas.microsoft.com/office/drawing/2014/main" id="{CD36A478-9F86-472C-A1E8-10880EBDED0B}"/>
              </a:ext>
            </a:extLst>
          </p:cNvPr>
          <p:cNvSpPr txBox="1"/>
          <p:nvPr/>
        </p:nvSpPr>
        <p:spPr>
          <a:xfrm>
            <a:off x="322729" y="5469108"/>
            <a:ext cx="8347165" cy="584775"/>
          </a:xfrm>
          <a:prstGeom prst="rect">
            <a:avLst/>
          </a:prstGeom>
          <a:noFill/>
        </p:spPr>
        <p:txBody>
          <a:bodyPr wrap="square" rtlCol="0">
            <a:spAutoFit/>
          </a:bodyPr>
          <a:lstStyle/>
          <a:p>
            <a:pPr marL="171450" lvl="0" indent="-171450">
              <a:buFont typeface="Arial" panose="020B0604020202020204" pitchFamily="34" charset="0"/>
              <a:buChar char="•"/>
            </a:pPr>
            <a:r>
              <a:rPr lang="en-US" altLang="zh-CN" sz="3200" b="1" dirty="0">
                <a:solidFill>
                  <a:schemeClr val="bg1"/>
                </a:solidFill>
              </a:rPr>
              <a:t>Related Work</a:t>
            </a:r>
            <a:endParaRPr lang="zh-CN" altLang="en-US" sz="3200" b="1" dirty="0">
              <a:solidFill>
                <a:schemeClr val="bg1"/>
              </a:solidFill>
            </a:endParaRPr>
          </a:p>
        </p:txBody>
      </p:sp>
    </p:spTree>
    <p:extLst>
      <p:ext uri="{BB962C8B-B14F-4D97-AF65-F5344CB8AC3E}">
        <p14:creationId xmlns:p14="http://schemas.microsoft.com/office/powerpoint/2010/main" val="1625388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96b6bdb5-7179-4b1d-b175-75f24183670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55F29170-D75F-4589-A679-87586D7611EE}"/>
              </a:ext>
            </a:extLst>
          </p:cNvPr>
          <p:cNvGrpSpPr>
            <a:grpSpLocks noChangeAspect="1"/>
          </p:cNvGrpSpPr>
          <p:nvPr>
            <p:custDataLst>
              <p:tags r:id="rId1"/>
            </p:custDataLst>
          </p:nvPr>
        </p:nvGrpSpPr>
        <p:grpSpPr>
          <a:xfrm>
            <a:off x="673163" y="1108772"/>
            <a:ext cx="10845275" cy="4300040"/>
            <a:chOff x="673163" y="1206573"/>
            <a:chExt cx="10845275" cy="4300040"/>
          </a:xfrm>
        </p:grpSpPr>
        <p:grpSp>
          <p:nvGrpSpPr>
            <p:cNvPr id="3" name="işļïḓe">
              <a:extLst>
                <a:ext uri="{FF2B5EF4-FFF2-40B4-BE49-F238E27FC236}">
                  <a16:creationId xmlns:a16="http://schemas.microsoft.com/office/drawing/2014/main" id="{FE7CCA7D-67C2-40F9-88F9-3057FDC40CDD}"/>
                </a:ext>
              </a:extLst>
            </p:cNvPr>
            <p:cNvGrpSpPr/>
            <p:nvPr/>
          </p:nvGrpSpPr>
          <p:grpSpPr>
            <a:xfrm>
              <a:off x="1315360" y="1206573"/>
              <a:ext cx="9561282" cy="3198872"/>
              <a:chOff x="1315360" y="1537615"/>
              <a:chExt cx="9561282" cy="3198872"/>
            </a:xfrm>
          </p:grpSpPr>
          <p:sp>
            <p:nvSpPr>
              <p:cNvPr id="25" name="ïṧļïḓê">
                <a:extLst>
                  <a:ext uri="{FF2B5EF4-FFF2-40B4-BE49-F238E27FC236}">
                    <a16:creationId xmlns:a16="http://schemas.microsoft.com/office/drawing/2014/main" id="{7ABC492C-7A98-4978-B5E3-B17411A49FC2}"/>
                  </a:ext>
                </a:extLst>
              </p:cNvPr>
              <p:cNvSpPr/>
              <p:nvPr/>
            </p:nvSpPr>
            <p:spPr>
              <a:xfrm>
                <a:off x="1315360" y="4695128"/>
                <a:ext cx="9561282" cy="413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7" name="išļíḍe">
                <a:extLst>
                  <a:ext uri="{FF2B5EF4-FFF2-40B4-BE49-F238E27FC236}">
                    <a16:creationId xmlns:a16="http://schemas.microsoft.com/office/drawing/2014/main" id="{DE60610A-FBA5-4F3E-9CB5-31AFEBECEB68}"/>
                  </a:ext>
                </a:extLst>
              </p:cNvPr>
              <p:cNvSpPr/>
              <p:nvPr/>
            </p:nvSpPr>
            <p:spPr bwMode="auto">
              <a:xfrm>
                <a:off x="2273885" y="4465337"/>
                <a:ext cx="764423" cy="229791"/>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tx2">
                  <a:lumMod val="20000"/>
                  <a:lumOff val="80000"/>
                </a:schemeClr>
              </a:solidFill>
              <a:ln>
                <a:noFill/>
              </a:ln>
            </p:spPr>
            <p:txBody>
              <a:bodyPr anchor="ctr"/>
              <a:lstStyle/>
              <a:p>
                <a:pPr algn="ctr"/>
                <a:endParaRPr/>
              </a:p>
            </p:txBody>
          </p:sp>
          <p:sp>
            <p:nvSpPr>
              <p:cNvPr id="41" name="îšļiďé">
                <a:extLst>
                  <a:ext uri="{FF2B5EF4-FFF2-40B4-BE49-F238E27FC236}">
                    <a16:creationId xmlns:a16="http://schemas.microsoft.com/office/drawing/2014/main" id="{FCABAFAB-8008-4220-A817-47AF5A294CF6}"/>
                  </a:ext>
                </a:extLst>
              </p:cNvPr>
              <p:cNvSpPr txBox="1"/>
              <p:nvPr/>
            </p:nvSpPr>
            <p:spPr>
              <a:xfrm>
                <a:off x="10093377" y="1537615"/>
                <a:ext cx="413896" cy="307777"/>
              </a:xfrm>
              <a:prstGeom prst="rect">
                <a:avLst/>
              </a:prstGeom>
              <a:noFill/>
              <a:ln>
                <a:noFill/>
              </a:ln>
            </p:spPr>
            <p:txBody>
              <a:bodyPr wrap="none">
                <a:normAutofit/>
              </a:bodyPr>
              <a:lstStyle/>
              <a:p>
                <a:pPr algn="ctr"/>
                <a:r>
                  <a:rPr lang="en-AU" sz="1400" b="1">
                    <a:solidFill>
                      <a:schemeClr val="bg1"/>
                    </a:solidFill>
                  </a:rPr>
                  <a:t>9K</a:t>
                </a:r>
              </a:p>
            </p:txBody>
          </p:sp>
        </p:grpSp>
        <p:sp>
          <p:nvSpPr>
            <p:cNvPr id="4" name="ísḻiḑè">
              <a:extLst>
                <a:ext uri="{FF2B5EF4-FFF2-40B4-BE49-F238E27FC236}">
                  <a16:creationId xmlns:a16="http://schemas.microsoft.com/office/drawing/2014/main" id="{0553CC6C-A830-4EBC-BFC3-5E991FE72D6E}"/>
                </a:ext>
              </a:extLst>
            </p:cNvPr>
            <p:cNvSpPr/>
            <p:nvPr/>
          </p:nvSpPr>
          <p:spPr bwMode="auto">
            <a:xfrm>
              <a:off x="673163" y="1906431"/>
              <a:ext cx="1659439" cy="352189"/>
            </a:xfrm>
            <a:prstGeom prst="rect">
              <a:avLst/>
            </a:prstGeom>
            <a:solidFill>
              <a:schemeClr val="accent1"/>
            </a:solidFill>
            <a:ln w="3175" algn="ctr">
              <a:noFill/>
              <a:round/>
              <a:headEnd/>
              <a:tailEnd/>
            </a:ln>
          </p:spPr>
          <p:txBody>
            <a:bodyPr wrap="square" lIns="91440" tIns="45720" rIns="91440" bIns="45720" anchor="ctr">
              <a:noAutofit/>
            </a:bodyPr>
            <a:lstStyle/>
            <a:p>
              <a:pPr algn="ctr" defTabSz="914400"/>
              <a:r>
                <a:rPr lang="en-US" altLang="zh-CN" sz="1400" b="1" kern="0" dirty="0">
                  <a:solidFill>
                    <a:srgbClr val="FFFFFF"/>
                  </a:solidFill>
                </a:rPr>
                <a:t>K-Means</a:t>
              </a:r>
              <a:endParaRPr lang="zh-CN" altLang="en-US" sz="1400" b="1" kern="0" dirty="0">
                <a:solidFill>
                  <a:srgbClr val="FFFFFF"/>
                </a:solidFill>
              </a:endParaRPr>
            </a:p>
          </p:txBody>
        </p:sp>
        <p:sp>
          <p:nvSpPr>
            <p:cNvPr id="5" name="ï$ḻiḑé">
              <a:extLst>
                <a:ext uri="{FF2B5EF4-FFF2-40B4-BE49-F238E27FC236}">
                  <a16:creationId xmlns:a16="http://schemas.microsoft.com/office/drawing/2014/main" id="{16CEBD3D-B042-4776-BB8D-49E734C33850}"/>
                </a:ext>
              </a:extLst>
            </p:cNvPr>
            <p:cNvSpPr/>
            <p:nvPr/>
          </p:nvSpPr>
          <p:spPr bwMode="auto">
            <a:xfrm>
              <a:off x="2509890" y="1906431"/>
              <a:ext cx="1659439" cy="352189"/>
            </a:xfrm>
            <a:prstGeom prst="rect">
              <a:avLst/>
            </a:prstGeom>
            <a:solidFill>
              <a:schemeClr val="accent1"/>
            </a:solidFill>
            <a:ln w="3175" algn="ctr">
              <a:noFill/>
              <a:round/>
              <a:headEnd/>
              <a:tailEnd/>
            </a:ln>
          </p:spPr>
          <p:txBody>
            <a:bodyPr wrap="none" lIns="91440" tIns="45720" rIns="91440" bIns="45720" anchor="ctr">
              <a:normAutofit/>
            </a:bodyPr>
            <a:lstStyle/>
            <a:p>
              <a:pPr algn="ctr" defTabSz="914400"/>
              <a:r>
                <a:rPr lang="en-US" altLang="zh-CN" sz="1400" b="1" kern="0" dirty="0">
                  <a:solidFill>
                    <a:srgbClr val="FFFFFF"/>
                  </a:solidFill>
                </a:rPr>
                <a:t>Spectral clustering</a:t>
              </a:r>
              <a:endParaRPr lang="zh-CN" altLang="en-US" sz="1400" b="1" kern="0" dirty="0">
                <a:solidFill>
                  <a:srgbClr val="FFFFFF"/>
                </a:solidFill>
              </a:endParaRPr>
            </a:p>
          </p:txBody>
        </p:sp>
        <p:sp>
          <p:nvSpPr>
            <p:cNvPr id="6" name="íšlïḍé">
              <a:extLst>
                <a:ext uri="{FF2B5EF4-FFF2-40B4-BE49-F238E27FC236}">
                  <a16:creationId xmlns:a16="http://schemas.microsoft.com/office/drawing/2014/main" id="{C13ACB9C-5982-47A3-92A7-A5871796F1A1}"/>
                </a:ext>
              </a:extLst>
            </p:cNvPr>
            <p:cNvSpPr/>
            <p:nvPr/>
          </p:nvSpPr>
          <p:spPr bwMode="auto">
            <a:xfrm>
              <a:off x="4346618" y="1906431"/>
              <a:ext cx="1659439" cy="352189"/>
            </a:xfrm>
            <a:prstGeom prst="rect">
              <a:avLst/>
            </a:prstGeom>
            <a:solidFill>
              <a:schemeClr val="accent1"/>
            </a:solidFill>
            <a:ln w="3175" algn="ctr">
              <a:noFill/>
              <a:round/>
              <a:headEnd/>
              <a:tailEnd/>
            </a:ln>
          </p:spPr>
          <p:txBody>
            <a:bodyPr wrap="none" lIns="91440" tIns="45720" rIns="91440" bIns="45720" anchor="ctr">
              <a:normAutofit/>
            </a:bodyPr>
            <a:lstStyle/>
            <a:p>
              <a:pPr algn="ctr" defTabSz="914400"/>
              <a:r>
                <a:rPr lang="en-US" altLang="zh-CN" sz="1400" b="1" kern="0" dirty="0">
                  <a:solidFill>
                    <a:srgbClr val="FFFFFF"/>
                  </a:solidFill>
                </a:rPr>
                <a:t>AHC</a:t>
              </a:r>
              <a:endParaRPr lang="zh-CN" altLang="en-US" sz="1400" b="1" kern="0" dirty="0">
                <a:solidFill>
                  <a:srgbClr val="FFFFFF"/>
                </a:solidFill>
              </a:endParaRPr>
            </a:p>
          </p:txBody>
        </p:sp>
        <p:sp>
          <p:nvSpPr>
            <p:cNvPr id="7" name="ïŝľïḋê">
              <a:extLst>
                <a:ext uri="{FF2B5EF4-FFF2-40B4-BE49-F238E27FC236}">
                  <a16:creationId xmlns:a16="http://schemas.microsoft.com/office/drawing/2014/main" id="{7AEE45A5-04C1-4FD9-A853-D84C6B88191D}"/>
                </a:ext>
              </a:extLst>
            </p:cNvPr>
            <p:cNvSpPr/>
            <p:nvPr/>
          </p:nvSpPr>
          <p:spPr bwMode="auto">
            <a:xfrm>
              <a:off x="6183346" y="1906431"/>
              <a:ext cx="1659439" cy="352189"/>
            </a:xfrm>
            <a:prstGeom prst="rect">
              <a:avLst/>
            </a:prstGeom>
            <a:solidFill>
              <a:schemeClr val="accent1"/>
            </a:solidFill>
            <a:ln w="3175" algn="ctr">
              <a:noFill/>
              <a:round/>
              <a:headEnd/>
              <a:tailEnd/>
            </a:ln>
          </p:spPr>
          <p:txBody>
            <a:bodyPr wrap="none" lIns="91440" tIns="45720" rIns="91440" bIns="45720" anchor="ctr">
              <a:normAutofit/>
            </a:bodyPr>
            <a:lstStyle/>
            <a:p>
              <a:pPr algn="ctr" defTabSz="914400"/>
              <a:r>
                <a:rPr lang="en-US" altLang="zh-CN" sz="1400" b="1" kern="0" dirty="0">
                  <a:solidFill>
                    <a:srgbClr val="FFFFFF"/>
                  </a:solidFill>
                </a:rPr>
                <a:t>PAHC</a:t>
              </a:r>
              <a:endParaRPr lang="zh-CN" altLang="en-US" sz="1400" b="1" kern="0" dirty="0">
                <a:solidFill>
                  <a:srgbClr val="FFFFFF"/>
                </a:solidFill>
              </a:endParaRPr>
            </a:p>
          </p:txBody>
        </p:sp>
        <p:sp>
          <p:nvSpPr>
            <p:cNvPr id="9" name="íŝľiḋe">
              <a:extLst>
                <a:ext uri="{FF2B5EF4-FFF2-40B4-BE49-F238E27FC236}">
                  <a16:creationId xmlns:a16="http://schemas.microsoft.com/office/drawing/2014/main" id="{E4A27816-0AB0-4438-862D-79FE4CC4FCE6}"/>
                </a:ext>
              </a:extLst>
            </p:cNvPr>
            <p:cNvSpPr/>
            <p:nvPr/>
          </p:nvSpPr>
          <p:spPr bwMode="auto">
            <a:xfrm>
              <a:off x="1582516" y="3208026"/>
              <a:ext cx="1659439" cy="352189"/>
            </a:xfrm>
            <a:prstGeom prst="rect">
              <a:avLst/>
            </a:prstGeom>
            <a:solidFill>
              <a:srgbClr val="0E419C"/>
            </a:solidFill>
            <a:ln w="3175" algn="ctr">
              <a:noFill/>
              <a:round/>
              <a:headEnd/>
              <a:tailEnd/>
            </a:ln>
          </p:spPr>
          <p:txBody>
            <a:bodyPr wrap="none" lIns="91440" tIns="45720" rIns="91440" bIns="45720" anchor="ctr">
              <a:normAutofit/>
            </a:bodyPr>
            <a:lstStyle/>
            <a:p>
              <a:pPr algn="ctr" defTabSz="914400"/>
              <a:r>
                <a:rPr lang="en-US" altLang="zh-CN" sz="1400" b="1" kern="0" dirty="0">
                  <a:solidFill>
                    <a:srgbClr val="FFFFFF"/>
                  </a:solidFill>
                </a:rPr>
                <a:t>Rigid assumption</a:t>
              </a:r>
              <a:endParaRPr lang="zh-CN" altLang="en-US" sz="1400" b="1" kern="0" dirty="0">
                <a:solidFill>
                  <a:srgbClr val="FFFFFF"/>
                </a:solidFill>
              </a:endParaRPr>
            </a:p>
          </p:txBody>
        </p:sp>
        <p:grpSp>
          <p:nvGrpSpPr>
            <p:cNvPr id="10" name="iśḻîḑe">
              <a:extLst>
                <a:ext uri="{FF2B5EF4-FFF2-40B4-BE49-F238E27FC236}">
                  <a16:creationId xmlns:a16="http://schemas.microsoft.com/office/drawing/2014/main" id="{0A431D48-2091-4181-B197-F9BA33F9DB18}"/>
                </a:ext>
              </a:extLst>
            </p:cNvPr>
            <p:cNvGrpSpPr/>
            <p:nvPr/>
          </p:nvGrpSpPr>
          <p:grpSpPr>
            <a:xfrm>
              <a:off x="673694" y="4715982"/>
              <a:ext cx="10844744" cy="790631"/>
              <a:chOff x="673694" y="4641903"/>
              <a:chExt cx="10844744" cy="1012865"/>
            </a:xfrm>
          </p:grpSpPr>
          <p:sp>
            <p:nvSpPr>
              <p:cNvPr id="11" name="ïṥľïdê">
                <a:extLst>
                  <a:ext uri="{FF2B5EF4-FFF2-40B4-BE49-F238E27FC236}">
                    <a16:creationId xmlns:a16="http://schemas.microsoft.com/office/drawing/2014/main" id="{5BEBAE79-C025-45DB-82DC-368EAAE54035}"/>
                  </a:ext>
                </a:extLst>
              </p:cNvPr>
              <p:cNvSpPr/>
              <p:nvPr/>
            </p:nvSpPr>
            <p:spPr>
              <a:xfrm>
                <a:off x="673825" y="4979525"/>
                <a:ext cx="10844613" cy="675243"/>
              </a:xfrm>
              <a:prstGeom prst="rect">
                <a:avLst/>
              </a:prstGeom>
              <a:noFill/>
              <a:ln w="3175">
                <a:noFill/>
              </a:ln>
            </p:spPr>
            <p:txBody>
              <a:bodyPr wrap="square" lIns="91440" tIns="45720" rIns="91440" bIns="45720" rtlCol="0" anchor="ctr">
                <a:normAutofit/>
              </a:bodyPr>
              <a:lstStyle/>
              <a:p>
                <a:endParaRPr lang="zh-CN" altLang="en-US" sz="1100">
                  <a:solidFill>
                    <a:schemeClr val="tx1">
                      <a:lumMod val="75000"/>
                      <a:lumOff val="25000"/>
                    </a:schemeClr>
                  </a:solidFill>
                </a:endParaRPr>
              </a:p>
            </p:txBody>
          </p:sp>
          <p:sp>
            <p:nvSpPr>
              <p:cNvPr id="12" name="íslídê">
                <a:extLst>
                  <a:ext uri="{FF2B5EF4-FFF2-40B4-BE49-F238E27FC236}">
                    <a16:creationId xmlns:a16="http://schemas.microsoft.com/office/drawing/2014/main" id="{5141A9D8-0585-4F99-A711-CBDE2D3348BB}"/>
                  </a:ext>
                </a:extLst>
              </p:cNvPr>
              <p:cNvSpPr/>
              <p:nvPr/>
            </p:nvSpPr>
            <p:spPr>
              <a:xfrm>
                <a:off x="673694" y="4641903"/>
                <a:ext cx="9005818" cy="746611"/>
              </a:xfrm>
              <a:prstGeom prst="rect">
                <a:avLst/>
              </a:prstGeom>
              <a:solidFill>
                <a:schemeClr val="bg1">
                  <a:lumMod val="95000"/>
                </a:schemeClr>
              </a:solidFill>
              <a:ln w="3175">
                <a:noFill/>
              </a:ln>
            </p:spPr>
            <p:txBody>
              <a:bodyPr wrap="square" lIns="91440" tIns="45720" rIns="91440" bIns="45720" rtlCol="0" anchor="ctr">
                <a:normAutofit/>
              </a:bodyPr>
              <a:lstStyle/>
              <a:p>
                <a:r>
                  <a:rPr lang="en-US" altLang="zh-CN" sz="2000" dirty="0">
                    <a:latin typeface="Times New Roman" panose="02020603050405020304" pitchFamily="18" charset="0"/>
                    <a:cs typeface="Times New Roman" panose="02020603050405020304" pitchFamily="18" charset="0"/>
                  </a:rPr>
                  <a:t>it is sufficient to compute link likelihood only from the local neighbor of a node pair</a:t>
                </a:r>
                <a:endParaRPr lang="zh-CN" altLang="en-US" sz="8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sp>
          <p:nvSpPr>
            <p:cNvPr id="51" name="ïŝľïḋê">
              <a:extLst>
                <a:ext uri="{FF2B5EF4-FFF2-40B4-BE49-F238E27FC236}">
                  <a16:creationId xmlns:a16="http://schemas.microsoft.com/office/drawing/2014/main" id="{52084755-981E-402C-9C8C-F3C449962405}"/>
                </a:ext>
              </a:extLst>
            </p:cNvPr>
            <p:cNvSpPr/>
            <p:nvPr/>
          </p:nvSpPr>
          <p:spPr bwMode="auto">
            <a:xfrm>
              <a:off x="8020073" y="1906431"/>
              <a:ext cx="1659439" cy="352189"/>
            </a:xfrm>
            <a:prstGeom prst="rect">
              <a:avLst/>
            </a:prstGeom>
            <a:solidFill>
              <a:schemeClr val="accent1"/>
            </a:solidFill>
            <a:ln w="3175" algn="ctr">
              <a:noFill/>
              <a:round/>
              <a:headEnd/>
              <a:tailEnd/>
            </a:ln>
          </p:spPr>
          <p:txBody>
            <a:bodyPr wrap="none" lIns="91440" tIns="45720" rIns="91440" bIns="45720" anchor="ctr">
              <a:normAutofit/>
            </a:bodyPr>
            <a:lstStyle/>
            <a:p>
              <a:pPr algn="ctr" defTabSz="914400"/>
              <a:r>
                <a:rPr lang="en-US" altLang="zh-CN" sz="1400" b="1" kern="0" dirty="0">
                  <a:solidFill>
                    <a:srgbClr val="FFFFFF"/>
                  </a:solidFill>
                </a:rPr>
                <a:t>ARO</a:t>
              </a:r>
              <a:endParaRPr lang="zh-CN" altLang="en-US" sz="1400" b="1" kern="0" dirty="0">
                <a:solidFill>
                  <a:srgbClr val="FFFFFF"/>
                </a:solidFill>
              </a:endParaRPr>
            </a:p>
          </p:txBody>
        </p:sp>
        <p:sp>
          <p:nvSpPr>
            <p:cNvPr id="59" name="íŝľiḋe">
              <a:extLst>
                <a:ext uri="{FF2B5EF4-FFF2-40B4-BE49-F238E27FC236}">
                  <a16:creationId xmlns:a16="http://schemas.microsoft.com/office/drawing/2014/main" id="{9E4D4260-1807-4B55-94CD-9819415C83C7}"/>
                </a:ext>
              </a:extLst>
            </p:cNvPr>
            <p:cNvSpPr/>
            <p:nvPr/>
          </p:nvSpPr>
          <p:spPr bwMode="auto">
            <a:xfrm>
              <a:off x="5094194" y="3193313"/>
              <a:ext cx="1941919" cy="352189"/>
            </a:xfrm>
            <a:prstGeom prst="rect">
              <a:avLst/>
            </a:prstGeom>
            <a:solidFill>
              <a:srgbClr val="0E419C"/>
            </a:solidFill>
            <a:ln w="3175" algn="ctr">
              <a:noFill/>
              <a:round/>
              <a:headEnd/>
              <a:tailEnd/>
            </a:ln>
          </p:spPr>
          <p:txBody>
            <a:bodyPr wrap="none" lIns="91440" tIns="45720" rIns="91440" bIns="45720" anchor="ctr">
              <a:normAutofit/>
            </a:bodyPr>
            <a:lstStyle/>
            <a:p>
              <a:pPr algn="ctr" defTabSz="914400"/>
              <a:r>
                <a:rPr lang="en-US" altLang="zh-CN" sz="1400" b="1" kern="0" dirty="0">
                  <a:solidFill>
                    <a:srgbClr val="FFFFFF"/>
                  </a:solidFill>
                </a:rPr>
                <a:t>Large-scale limitation</a:t>
              </a:r>
              <a:endParaRPr lang="zh-CN" altLang="en-US" sz="1400" b="1" kern="0" dirty="0">
                <a:solidFill>
                  <a:srgbClr val="FFFFFF"/>
                </a:solidFill>
              </a:endParaRPr>
            </a:p>
          </p:txBody>
        </p:sp>
        <p:sp>
          <p:nvSpPr>
            <p:cNvPr id="75" name="íŝľiḋe">
              <a:extLst>
                <a:ext uri="{FF2B5EF4-FFF2-40B4-BE49-F238E27FC236}">
                  <a16:creationId xmlns:a16="http://schemas.microsoft.com/office/drawing/2014/main" id="{84FFDD60-F22D-47AA-93C3-4A1815F7EA92}"/>
                </a:ext>
              </a:extLst>
            </p:cNvPr>
            <p:cNvSpPr/>
            <p:nvPr/>
          </p:nvSpPr>
          <p:spPr bwMode="auto">
            <a:xfrm>
              <a:off x="8020072" y="3193312"/>
              <a:ext cx="1659439" cy="352189"/>
            </a:xfrm>
            <a:prstGeom prst="rect">
              <a:avLst/>
            </a:prstGeom>
            <a:solidFill>
              <a:srgbClr val="0E419C"/>
            </a:solidFill>
            <a:ln w="3175" algn="ctr">
              <a:noFill/>
              <a:round/>
              <a:headEnd/>
              <a:tailEnd/>
            </a:ln>
          </p:spPr>
          <p:txBody>
            <a:bodyPr wrap="none" lIns="91440" tIns="45720" rIns="91440" bIns="45720" anchor="ctr">
              <a:normAutofit/>
            </a:bodyPr>
            <a:lstStyle/>
            <a:p>
              <a:pPr algn="ctr" defTabSz="914400"/>
              <a:r>
                <a:rPr lang="en-US" altLang="zh-CN" sz="1400" b="1" kern="0" dirty="0">
                  <a:solidFill>
                    <a:srgbClr val="FFFFFF"/>
                  </a:solidFill>
                </a:rPr>
                <a:t>KNN</a:t>
              </a:r>
              <a:endParaRPr lang="zh-CN" altLang="en-US" sz="1400" b="1" kern="0" dirty="0">
                <a:solidFill>
                  <a:srgbClr val="FFFFFF"/>
                </a:solidFill>
              </a:endParaRPr>
            </a:p>
          </p:txBody>
        </p:sp>
      </p:grpSp>
      <p:grpSp>
        <p:nvGrpSpPr>
          <p:cNvPr id="44" name="组合 43">
            <a:extLst>
              <a:ext uri="{FF2B5EF4-FFF2-40B4-BE49-F238E27FC236}">
                <a16:creationId xmlns:a16="http://schemas.microsoft.com/office/drawing/2014/main" id="{706AB250-202A-4B73-AE6F-422AC0ECF2BD}"/>
              </a:ext>
            </a:extLst>
          </p:cNvPr>
          <p:cNvGrpSpPr/>
          <p:nvPr/>
        </p:nvGrpSpPr>
        <p:grpSpPr>
          <a:xfrm>
            <a:off x="0" y="147919"/>
            <a:ext cx="10188388" cy="733347"/>
            <a:chOff x="1026459" y="557573"/>
            <a:chExt cx="10188388" cy="733347"/>
          </a:xfrm>
        </p:grpSpPr>
        <p:sp>
          <p:nvSpPr>
            <p:cNvPr id="45" name="矩形 44">
              <a:extLst>
                <a:ext uri="{FF2B5EF4-FFF2-40B4-BE49-F238E27FC236}">
                  <a16:creationId xmlns:a16="http://schemas.microsoft.com/office/drawing/2014/main" id="{91CAA051-9BB7-4A5D-A082-BB3BFACDA078}"/>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6" name="图片 45" descr="图片包含 户外, 标牌&#10;&#10;已生成极高可信度的说明">
              <a:extLst>
                <a:ext uri="{FF2B5EF4-FFF2-40B4-BE49-F238E27FC236}">
                  <a16:creationId xmlns:a16="http://schemas.microsoft.com/office/drawing/2014/main" id="{40878C0C-4C5D-44A3-95F1-84A9CA6EB7BD}"/>
                </a:ext>
              </a:extLst>
            </p:cNvPr>
            <p:cNvPicPr>
              <a:picLocks noChangeAspect="1"/>
            </p:cNvPicPr>
            <p:nvPr/>
          </p:nvPicPr>
          <p:blipFill rotWithShape="1">
            <a:blip r:embed="rId3">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cxnSp>
        <p:nvCxnSpPr>
          <p:cNvPr id="48" name="直接箭头连接符 47">
            <a:extLst>
              <a:ext uri="{FF2B5EF4-FFF2-40B4-BE49-F238E27FC236}">
                <a16:creationId xmlns:a16="http://schemas.microsoft.com/office/drawing/2014/main" id="{E144B97D-9F2D-4580-81B6-DA9F789CB338}"/>
              </a:ext>
            </a:extLst>
          </p:cNvPr>
          <p:cNvCxnSpPr>
            <a:cxnSpLocks/>
            <a:stCxn id="4" idx="2"/>
            <a:endCxn id="9" idx="0"/>
          </p:cNvCxnSpPr>
          <p:nvPr/>
        </p:nvCxnSpPr>
        <p:spPr>
          <a:xfrm>
            <a:off x="1502883" y="2160819"/>
            <a:ext cx="909353" cy="9494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77926507-4468-4666-BBE9-B88BDCB58698}"/>
              </a:ext>
            </a:extLst>
          </p:cNvPr>
          <p:cNvCxnSpPr>
            <a:cxnSpLocks/>
            <a:stCxn id="5" idx="2"/>
            <a:endCxn id="9" idx="0"/>
          </p:cNvCxnSpPr>
          <p:nvPr/>
        </p:nvCxnSpPr>
        <p:spPr>
          <a:xfrm flipH="1">
            <a:off x="2412236" y="2160819"/>
            <a:ext cx="927374" cy="9494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直接箭头连接符 60">
            <a:extLst>
              <a:ext uri="{FF2B5EF4-FFF2-40B4-BE49-F238E27FC236}">
                <a16:creationId xmlns:a16="http://schemas.microsoft.com/office/drawing/2014/main" id="{D0DBEA6A-117B-4BCF-BDD5-521B1307EDB3}"/>
              </a:ext>
            </a:extLst>
          </p:cNvPr>
          <p:cNvCxnSpPr>
            <a:cxnSpLocks/>
            <a:stCxn id="6" idx="2"/>
            <a:endCxn id="59" idx="0"/>
          </p:cNvCxnSpPr>
          <p:nvPr/>
        </p:nvCxnSpPr>
        <p:spPr>
          <a:xfrm>
            <a:off x="5176338" y="2160819"/>
            <a:ext cx="888816" cy="9346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直接箭头连接符 61">
            <a:extLst>
              <a:ext uri="{FF2B5EF4-FFF2-40B4-BE49-F238E27FC236}">
                <a16:creationId xmlns:a16="http://schemas.microsoft.com/office/drawing/2014/main" id="{A9F85A4A-9D15-4882-AE12-9B2DD29F3286}"/>
              </a:ext>
            </a:extLst>
          </p:cNvPr>
          <p:cNvCxnSpPr>
            <a:cxnSpLocks/>
            <a:stCxn id="51" idx="2"/>
            <a:endCxn id="75" idx="0"/>
          </p:cNvCxnSpPr>
          <p:nvPr/>
        </p:nvCxnSpPr>
        <p:spPr>
          <a:xfrm flipH="1">
            <a:off x="8849792" y="2160819"/>
            <a:ext cx="1" cy="9346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矩形 77">
            <a:extLst>
              <a:ext uri="{FF2B5EF4-FFF2-40B4-BE49-F238E27FC236}">
                <a16:creationId xmlns:a16="http://schemas.microsoft.com/office/drawing/2014/main" id="{872A2C47-A3CC-4416-B4DA-EB345A5EF62F}"/>
              </a:ext>
            </a:extLst>
          </p:cNvPr>
          <p:cNvSpPr/>
          <p:nvPr/>
        </p:nvSpPr>
        <p:spPr>
          <a:xfrm>
            <a:off x="4032845" y="1086092"/>
            <a:ext cx="2122697" cy="461665"/>
          </a:xfrm>
          <a:prstGeom prst="rect">
            <a:avLst/>
          </a:prstGeom>
        </p:spPr>
        <p:txBody>
          <a:bodyPr wrap="none">
            <a:spAutoFit/>
          </a:bodyPr>
          <a:lstStyle/>
          <a:p>
            <a:r>
              <a:rPr lang="en-US" altLang="zh-CN" sz="2400" dirty="0">
                <a:latin typeface="Times New Roman" panose="02020603050405020304" pitchFamily="18" charset="0"/>
                <a:cs typeface="Times New Roman" panose="02020603050405020304" pitchFamily="18" charset="0"/>
              </a:rPr>
              <a:t>Face Clustering</a:t>
            </a:r>
            <a:endParaRPr lang="zh-CN" altLang="en-US" sz="2400" dirty="0">
              <a:latin typeface="Times New Roman" panose="02020603050405020304" pitchFamily="18" charset="0"/>
              <a:cs typeface="Times New Roman" panose="02020603050405020304" pitchFamily="18" charset="0"/>
            </a:endParaRPr>
          </a:p>
        </p:txBody>
      </p:sp>
      <p:sp>
        <p:nvSpPr>
          <p:cNvPr id="79" name="矩形 78">
            <a:extLst>
              <a:ext uri="{FF2B5EF4-FFF2-40B4-BE49-F238E27FC236}">
                <a16:creationId xmlns:a16="http://schemas.microsoft.com/office/drawing/2014/main" id="{1BAF870A-F185-4C32-BB67-4380EB9ABBDE}"/>
              </a:ext>
            </a:extLst>
          </p:cNvPr>
          <p:cNvSpPr/>
          <p:nvPr/>
        </p:nvSpPr>
        <p:spPr>
          <a:xfrm>
            <a:off x="4050479" y="3972116"/>
            <a:ext cx="2105063" cy="461665"/>
          </a:xfrm>
          <a:prstGeom prst="rect">
            <a:avLst/>
          </a:prstGeom>
        </p:spPr>
        <p:txBody>
          <a:bodyPr wrap="none">
            <a:spAutoFit/>
          </a:bodyPr>
          <a:lstStyle/>
          <a:p>
            <a:r>
              <a:rPr lang="en-US" altLang="zh-CN" sz="2400" dirty="0">
                <a:latin typeface="Times New Roman" panose="02020603050405020304" pitchFamily="18" charset="0"/>
                <a:cs typeface="Times New Roman" panose="02020603050405020304" pitchFamily="18" charset="0"/>
              </a:rPr>
              <a:t>Link Prediction</a:t>
            </a:r>
            <a:endParaRPr lang="zh-CN" altLang="en-US" sz="2400" dirty="0">
              <a:latin typeface="Times New Roman" panose="02020603050405020304" pitchFamily="18" charset="0"/>
              <a:cs typeface="Times New Roman" panose="02020603050405020304" pitchFamily="18" charset="0"/>
            </a:endParaRPr>
          </a:p>
        </p:txBody>
      </p:sp>
      <p:cxnSp>
        <p:nvCxnSpPr>
          <p:cNvPr id="28" name="直接箭头连接符 27">
            <a:extLst>
              <a:ext uri="{FF2B5EF4-FFF2-40B4-BE49-F238E27FC236}">
                <a16:creationId xmlns:a16="http://schemas.microsoft.com/office/drawing/2014/main" id="{635898D0-3AEE-4972-BCAE-D67800FBB374}"/>
              </a:ext>
            </a:extLst>
          </p:cNvPr>
          <p:cNvCxnSpPr>
            <a:cxnSpLocks/>
            <a:stCxn id="7" idx="2"/>
            <a:endCxn id="59" idx="0"/>
          </p:cNvCxnSpPr>
          <p:nvPr/>
        </p:nvCxnSpPr>
        <p:spPr>
          <a:xfrm flipH="1">
            <a:off x="6065154" y="2160819"/>
            <a:ext cx="947912" cy="9346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4689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户外, 建筑物, 围栏, 砖形&#10;&#10;已生成极高可信度的说明">
            <a:extLst>
              <a:ext uri="{FF2B5EF4-FFF2-40B4-BE49-F238E27FC236}">
                <a16:creationId xmlns:a16="http://schemas.microsoft.com/office/drawing/2014/main" id="{AF9CFBCA-4180-4032-9B9B-58C7466E9F4A}"/>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t="6282" b="16461"/>
          <a:stretch/>
        </p:blipFill>
        <p:spPr>
          <a:xfrm>
            <a:off x="0" y="-1"/>
            <a:ext cx="12192000" cy="6271867"/>
          </a:xfrm>
          <a:prstGeom prst="rect">
            <a:avLst/>
          </a:prstGeom>
        </p:spPr>
      </p:pic>
      <p:sp>
        <p:nvSpPr>
          <p:cNvPr id="4" name="矩形 3">
            <a:extLst>
              <a:ext uri="{FF2B5EF4-FFF2-40B4-BE49-F238E27FC236}">
                <a16:creationId xmlns:a16="http://schemas.microsoft.com/office/drawing/2014/main" id="{129C6537-8974-402F-95E8-6D8AC16E187F}"/>
              </a:ext>
            </a:extLst>
          </p:cNvPr>
          <p:cNvSpPr/>
          <p:nvPr/>
        </p:nvSpPr>
        <p:spPr>
          <a:xfrm>
            <a:off x="0" y="4437529"/>
            <a:ext cx="12192000" cy="2420471"/>
          </a:xfrm>
          <a:prstGeom prst="rect">
            <a:avLst/>
          </a:prstGeom>
          <a:solidFill>
            <a:srgbClr val="0E41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341CA6A-6C26-4353-8984-22E9FE970A4B}"/>
              </a:ext>
            </a:extLst>
          </p:cNvPr>
          <p:cNvSpPr/>
          <p:nvPr/>
        </p:nvSpPr>
        <p:spPr>
          <a:xfrm>
            <a:off x="322729" y="3294529"/>
            <a:ext cx="3025589" cy="2003612"/>
          </a:xfrm>
          <a:prstGeom prst="rect">
            <a:avLst/>
          </a:prstGeom>
          <a:solidFill>
            <a:schemeClr val="bg1">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altLang="zh-CN" sz="11500" i="1" spc="600" dirty="0">
                <a:latin typeface="Adobe Gothic Std B" panose="020B0800000000000000" pitchFamily="34" charset="-128"/>
                <a:ea typeface="Adobe Gothic Std B" panose="020B0800000000000000" pitchFamily="34" charset="-128"/>
              </a:rPr>
              <a:t>03</a:t>
            </a:r>
            <a:endParaRPr lang="zh-CN" altLang="en-US" sz="11500" i="1" spc="600" dirty="0">
              <a:latin typeface="Adobe Gothic Std B" panose="020B0800000000000000" pitchFamily="34" charset="-128"/>
            </a:endParaRPr>
          </a:p>
        </p:txBody>
      </p:sp>
      <p:sp>
        <p:nvSpPr>
          <p:cNvPr id="6" name="文本框 5">
            <a:extLst>
              <a:ext uri="{FF2B5EF4-FFF2-40B4-BE49-F238E27FC236}">
                <a16:creationId xmlns:a16="http://schemas.microsoft.com/office/drawing/2014/main" id="{CD36A478-9F86-472C-A1E8-10880EBDED0B}"/>
              </a:ext>
            </a:extLst>
          </p:cNvPr>
          <p:cNvSpPr txBox="1"/>
          <p:nvPr/>
        </p:nvSpPr>
        <p:spPr>
          <a:xfrm>
            <a:off x="322729" y="5469108"/>
            <a:ext cx="8347165" cy="584775"/>
          </a:xfrm>
          <a:prstGeom prst="rect">
            <a:avLst/>
          </a:prstGeom>
          <a:noFill/>
        </p:spPr>
        <p:txBody>
          <a:bodyPr wrap="square" rtlCol="0">
            <a:spAutoFit/>
          </a:bodyPr>
          <a:lstStyle/>
          <a:p>
            <a:pPr marL="171450" lvl="0" indent="-171450">
              <a:buFont typeface="Arial" panose="020B0604020202020204" pitchFamily="34" charset="0"/>
              <a:buChar char="•"/>
            </a:pPr>
            <a:r>
              <a:rPr lang="en-US" altLang="zh-CN" sz="3200" b="1" dirty="0">
                <a:solidFill>
                  <a:schemeClr val="bg1"/>
                </a:solidFill>
              </a:rPr>
              <a:t>Proposed Approach</a:t>
            </a:r>
            <a:endParaRPr lang="zh-CN" altLang="en-US" sz="3200" b="1" dirty="0">
              <a:solidFill>
                <a:schemeClr val="bg1"/>
              </a:solidFill>
            </a:endParaRPr>
          </a:p>
        </p:txBody>
      </p:sp>
    </p:spTree>
    <p:extLst>
      <p:ext uri="{BB962C8B-B14F-4D97-AF65-F5344CB8AC3E}">
        <p14:creationId xmlns:p14="http://schemas.microsoft.com/office/powerpoint/2010/main" val="362431674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DIAGRAM" val="96b6bdb5-7179-4b1d-b175-75f24183670d"/>
</p:tagLst>
</file>

<file path=ppt/tags/tag2.xml><?xml version="1.0" encoding="utf-8"?>
<p:tagLst xmlns:a="http://schemas.openxmlformats.org/drawingml/2006/main" xmlns:r="http://schemas.openxmlformats.org/officeDocument/2006/relationships" xmlns:p="http://schemas.openxmlformats.org/presentationml/2006/main">
  <p:tag name="ISLIDE.DIAGRAM" val="af738c60-f0de-49fa-98b5-0eaa980fdd69"/>
</p:tagLst>
</file>

<file path=ppt/tags/tag3.xml><?xml version="1.0" encoding="utf-8"?>
<p:tagLst xmlns:a="http://schemas.openxmlformats.org/drawingml/2006/main" xmlns:r="http://schemas.openxmlformats.org/officeDocument/2006/relationships" xmlns:p="http://schemas.openxmlformats.org/presentationml/2006/main">
  <p:tag name="ISLIDE.DIAGRAM" val="af738c60-f0de-49fa-98b5-0eaa980fdd69"/>
</p:tagLst>
</file>

<file path=ppt/tags/tag4.xml><?xml version="1.0" encoding="utf-8"?>
<p:tagLst xmlns:a="http://schemas.openxmlformats.org/drawingml/2006/main" xmlns:r="http://schemas.openxmlformats.org/officeDocument/2006/relationships" xmlns:p="http://schemas.openxmlformats.org/presentationml/2006/main">
  <p:tag name="ISLIDE.DIAGRAM" val="af738c60-f0de-49fa-98b5-0eaa980fdd69"/>
</p:tagLst>
</file>

<file path=ppt/tags/tag5.xml><?xml version="1.0" encoding="utf-8"?>
<p:tagLst xmlns:a="http://schemas.openxmlformats.org/drawingml/2006/main" xmlns:r="http://schemas.openxmlformats.org/officeDocument/2006/relationships" xmlns:p="http://schemas.openxmlformats.org/presentationml/2006/main">
  <p:tag name="ISLIDE.DIAGRAM" val="af738c60-f0de-49fa-98b5-0eaa980fdd69"/>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1375</TotalTime>
  <Words>1093</Words>
  <Application>Microsoft Office PowerPoint</Application>
  <PresentationFormat>宽屏</PresentationFormat>
  <Paragraphs>169</Paragraphs>
  <Slides>24</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24</vt:i4>
      </vt:variant>
    </vt:vector>
  </HeadingPairs>
  <TitlesOfParts>
    <vt:vector size="32" baseType="lpstr">
      <vt:lpstr>Adobe Gothic Std B</vt:lpstr>
      <vt:lpstr>等线</vt:lpstr>
      <vt:lpstr>等线 Light</vt:lpstr>
      <vt:lpstr>Arial</vt:lpstr>
      <vt:lpstr>Cambria Math</vt:lpstr>
      <vt:lpstr>Century Gothic</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傅 永鸿</dc:creator>
  <cp:lastModifiedBy>Mr.W</cp:lastModifiedBy>
  <cp:revision>62</cp:revision>
  <dcterms:created xsi:type="dcterms:W3CDTF">2018-10-08T11:44:05Z</dcterms:created>
  <dcterms:modified xsi:type="dcterms:W3CDTF">2020-10-16T01:47:20Z</dcterms:modified>
</cp:coreProperties>
</file>